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9"/>
  </p:notesMasterIdLst>
  <p:handoutMasterIdLst>
    <p:handoutMasterId r:id="rId10"/>
  </p:handoutMasterIdLst>
  <p:sldIdLst>
    <p:sldId id="256" r:id="rId2"/>
    <p:sldId id="271" r:id="rId3"/>
    <p:sldId id="268" r:id="rId4"/>
    <p:sldId id="263" r:id="rId5"/>
    <p:sldId id="269" r:id="rId6"/>
    <p:sldId id="270" r:id="rId7"/>
    <p:sldId id="266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8088" autoAdjust="0"/>
  </p:normalViewPr>
  <p:slideViewPr>
    <p:cSldViewPr snapToGrid="0">
      <p:cViewPr varScale="1">
        <p:scale>
          <a:sx n="80" d="100"/>
          <a:sy n="80" d="100"/>
        </p:scale>
        <p:origin x="16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731786-C2A3-4A89-9FC0-F1134B156D4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427C1-F372-4321-9230-CBE2C8A921A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97384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C9187C-B9F2-4062-858B-A4BE5365FCC0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2723B9-F78F-4D48-AA3E-E501D2426EB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821256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2723B9-F78F-4D48-AA3E-E501D2426EB9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966041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2723B9-F78F-4D48-AA3E-E501D2426EB9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40663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2723B9-F78F-4D48-AA3E-E501D2426EB9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298668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2723B9-F78F-4D48-AA3E-E501D2426EB9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496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2723B9-F78F-4D48-AA3E-E501D2426EB9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69792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2723B9-F78F-4D48-AA3E-E501D2426EB9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72768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2723B9-F78F-4D48-AA3E-E501D2426EB9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9063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2063115" y="630937"/>
            <a:ext cx="5230368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92" y="1098388"/>
            <a:ext cx="7738814" cy="4394988"/>
          </a:xfrm>
        </p:spPr>
        <p:txBody>
          <a:bodyPr anchor="ctr">
            <a:noAutofit/>
          </a:bodyPr>
          <a:lstStyle>
            <a:lvl1pPr algn="ctr">
              <a:defRPr sz="7500" spc="60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1284" y="5979197"/>
            <a:ext cx="6034030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500" b="1" i="0" cap="all" spc="300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892" y="6375679"/>
            <a:ext cx="174729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5249" y="6375679"/>
            <a:ext cx="30861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00414" y="6375679"/>
            <a:ext cx="1747292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339849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2598" y="1"/>
            <a:ext cx="5516689" cy="685799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5542359" y="0"/>
            <a:ext cx="3601641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3" y="457200"/>
            <a:ext cx="2319088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00" b="1" i="0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3" y="1741336"/>
            <a:ext cx="2319088" cy="416416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4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4463" y="6375679"/>
            <a:ext cx="924342" cy="348462"/>
          </a:xfrm>
        </p:spPr>
        <p:txBody>
          <a:bodyPr/>
          <a:lstStyle/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6375679"/>
            <a:ext cx="2611634" cy="345796"/>
          </a:xfrm>
        </p:spPr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56153" y="6375679"/>
            <a:ext cx="947460" cy="345796"/>
          </a:xfrm>
        </p:spPr>
        <p:txBody>
          <a:bodyPr/>
          <a:lstStyle/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70479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4911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6911" y="382386"/>
            <a:ext cx="1771930" cy="5600404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4" y="382386"/>
            <a:ext cx="5809517" cy="5600404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09873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foli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1284" y="5979197"/>
            <a:ext cx="6034030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892" y="6375679"/>
            <a:ext cx="174729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5249" y="6375679"/>
            <a:ext cx="30861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00414" y="6375679"/>
            <a:ext cx="1747292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808892" y="1098388"/>
            <a:ext cx="7738814" cy="4394988"/>
          </a:xfrm>
        </p:spPr>
        <p:txBody>
          <a:bodyPr anchor="ctr">
            <a:noAutofit/>
          </a:bodyPr>
          <a:lstStyle>
            <a:lvl1pPr algn="ctr">
              <a:defRPr sz="2400" b="0" spc="800" baseline="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765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elfoli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076367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36417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2110979" cy="6858000"/>
          </a:xfrm>
          <a:custGeom>
            <a:avLst/>
            <a:gdLst/>
            <a:ahLst/>
            <a:cxnLst/>
            <a:rect l="0" t="0" r="r" b="b"/>
            <a:pathLst>
              <a:path w="1773" h="4320">
                <a:moveTo>
                  <a:pt x="0" y="0"/>
                </a:moveTo>
                <a:lnTo>
                  <a:pt x="891" y="0"/>
                </a:lnTo>
                <a:lnTo>
                  <a:pt x="906" y="56"/>
                </a:lnTo>
                <a:lnTo>
                  <a:pt x="921" y="111"/>
                </a:lnTo>
                <a:lnTo>
                  <a:pt x="938" y="165"/>
                </a:lnTo>
                <a:lnTo>
                  <a:pt x="957" y="217"/>
                </a:lnTo>
                <a:lnTo>
                  <a:pt x="980" y="266"/>
                </a:lnTo>
                <a:lnTo>
                  <a:pt x="1007" y="312"/>
                </a:lnTo>
                <a:lnTo>
                  <a:pt x="1036" y="351"/>
                </a:lnTo>
                <a:lnTo>
                  <a:pt x="1069" y="387"/>
                </a:lnTo>
                <a:lnTo>
                  <a:pt x="1105" y="422"/>
                </a:lnTo>
                <a:lnTo>
                  <a:pt x="1145" y="456"/>
                </a:lnTo>
                <a:lnTo>
                  <a:pt x="1185" y="487"/>
                </a:lnTo>
                <a:lnTo>
                  <a:pt x="1227" y="520"/>
                </a:lnTo>
                <a:lnTo>
                  <a:pt x="1270" y="551"/>
                </a:lnTo>
                <a:lnTo>
                  <a:pt x="1311" y="584"/>
                </a:lnTo>
                <a:lnTo>
                  <a:pt x="1352" y="617"/>
                </a:lnTo>
                <a:lnTo>
                  <a:pt x="1390" y="651"/>
                </a:lnTo>
                <a:lnTo>
                  <a:pt x="1425" y="687"/>
                </a:lnTo>
                <a:lnTo>
                  <a:pt x="1456" y="725"/>
                </a:lnTo>
                <a:lnTo>
                  <a:pt x="1484" y="765"/>
                </a:lnTo>
                <a:lnTo>
                  <a:pt x="1505" y="808"/>
                </a:lnTo>
                <a:lnTo>
                  <a:pt x="1521" y="856"/>
                </a:lnTo>
                <a:lnTo>
                  <a:pt x="1530" y="907"/>
                </a:lnTo>
                <a:lnTo>
                  <a:pt x="1534" y="960"/>
                </a:lnTo>
                <a:lnTo>
                  <a:pt x="1534" y="1013"/>
                </a:lnTo>
                <a:lnTo>
                  <a:pt x="1530" y="1068"/>
                </a:lnTo>
                <a:lnTo>
                  <a:pt x="1523" y="1125"/>
                </a:lnTo>
                <a:lnTo>
                  <a:pt x="1515" y="1181"/>
                </a:lnTo>
                <a:lnTo>
                  <a:pt x="1508" y="1237"/>
                </a:lnTo>
                <a:lnTo>
                  <a:pt x="1501" y="1293"/>
                </a:lnTo>
                <a:lnTo>
                  <a:pt x="1496" y="1350"/>
                </a:lnTo>
                <a:lnTo>
                  <a:pt x="1494" y="1405"/>
                </a:lnTo>
                <a:lnTo>
                  <a:pt x="1497" y="1458"/>
                </a:lnTo>
                <a:lnTo>
                  <a:pt x="1504" y="1511"/>
                </a:lnTo>
                <a:lnTo>
                  <a:pt x="1517" y="1560"/>
                </a:lnTo>
                <a:lnTo>
                  <a:pt x="1535" y="1610"/>
                </a:lnTo>
                <a:lnTo>
                  <a:pt x="1557" y="1659"/>
                </a:lnTo>
                <a:lnTo>
                  <a:pt x="1583" y="1708"/>
                </a:lnTo>
                <a:lnTo>
                  <a:pt x="1611" y="1757"/>
                </a:lnTo>
                <a:lnTo>
                  <a:pt x="1640" y="1807"/>
                </a:lnTo>
                <a:lnTo>
                  <a:pt x="1669" y="1855"/>
                </a:lnTo>
                <a:lnTo>
                  <a:pt x="1696" y="1905"/>
                </a:lnTo>
                <a:lnTo>
                  <a:pt x="1721" y="1954"/>
                </a:lnTo>
                <a:lnTo>
                  <a:pt x="1742" y="2006"/>
                </a:lnTo>
                <a:lnTo>
                  <a:pt x="1759" y="2057"/>
                </a:lnTo>
                <a:lnTo>
                  <a:pt x="1769" y="2108"/>
                </a:lnTo>
                <a:lnTo>
                  <a:pt x="1773" y="2160"/>
                </a:lnTo>
                <a:lnTo>
                  <a:pt x="1769" y="2212"/>
                </a:lnTo>
                <a:lnTo>
                  <a:pt x="1759" y="2263"/>
                </a:lnTo>
                <a:lnTo>
                  <a:pt x="1742" y="2314"/>
                </a:lnTo>
                <a:lnTo>
                  <a:pt x="1721" y="2366"/>
                </a:lnTo>
                <a:lnTo>
                  <a:pt x="1696" y="2415"/>
                </a:lnTo>
                <a:lnTo>
                  <a:pt x="1669" y="2465"/>
                </a:lnTo>
                <a:lnTo>
                  <a:pt x="1640" y="2513"/>
                </a:lnTo>
                <a:lnTo>
                  <a:pt x="1611" y="2563"/>
                </a:lnTo>
                <a:lnTo>
                  <a:pt x="1583" y="2612"/>
                </a:lnTo>
                <a:lnTo>
                  <a:pt x="1557" y="2661"/>
                </a:lnTo>
                <a:lnTo>
                  <a:pt x="1535" y="2710"/>
                </a:lnTo>
                <a:lnTo>
                  <a:pt x="1517" y="2760"/>
                </a:lnTo>
                <a:lnTo>
                  <a:pt x="1504" y="2809"/>
                </a:lnTo>
                <a:lnTo>
                  <a:pt x="1497" y="2862"/>
                </a:lnTo>
                <a:lnTo>
                  <a:pt x="1494" y="2915"/>
                </a:lnTo>
                <a:lnTo>
                  <a:pt x="1496" y="2970"/>
                </a:lnTo>
                <a:lnTo>
                  <a:pt x="1501" y="3027"/>
                </a:lnTo>
                <a:lnTo>
                  <a:pt x="1508" y="3083"/>
                </a:lnTo>
                <a:lnTo>
                  <a:pt x="1515" y="3139"/>
                </a:lnTo>
                <a:lnTo>
                  <a:pt x="1523" y="3195"/>
                </a:lnTo>
                <a:lnTo>
                  <a:pt x="1530" y="3252"/>
                </a:lnTo>
                <a:lnTo>
                  <a:pt x="1534" y="3307"/>
                </a:lnTo>
                <a:lnTo>
                  <a:pt x="1534" y="3360"/>
                </a:lnTo>
                <a:lnTo>
                  <a:pt x="1530" y="3413"/>
                </a:lnTo>
                <a:lnTo>
                  <a:pt x="1521" y="3464"/>
                </a:lnTo>
                <a:lnTo>
                  <a:pt x="1505" y="3512"/>
                </a:lnTo>
                <a:lnTo>
                  <a:pt x="1484" y="3555"/>
                </a:lnTo>
                <a:lnTo>
                  <a:pt x="1456" y="3595"/>
                </a:lnTo>
                <a:lnTo>
                  <a:pt x="1425" y="3633"/>
                </a:lnTo>
                <a:lnTo>
                  <a:pt x="1390" y="3669"/>
                </a:lnTo>
                <a:lnTo>
                  <a:pt x="1352" y="3703"/>
                </a:lnTo>
                <a:lnTo>
                  <a:pt x="1311" y="3736"/>
                </a:lnTo>
                <a:lnTo>
                  <a:pt x="1270" y="3769"/>
                </a:lnTo>
                <a:lnTo>
                  <a:pt x="1227" y="3800"/>
                </a:lnTo>
                <a:lnTo>
                  <a:pt x="1185" y="3833"/>
                </a:lnTo>
                <a:lnTo>
                  <a:pt x="1145" y="3864"/>
                </a:lnTo>
                <a:lnTo>
                  <a:pt x="1105" y="3898"/>
                </a:lnTo>
                <a:lnTo>
                  <a:pt x="1069" y="3933"/>
                </a:lnTo>
                <a:lnTo>
                  <a:pt x="1036" y="3969"/>
                </a:lnTo>
                <a:lnTo>
                  <a:pt x="1007" y="4008"/>
                </a:lnTo>
                <a:lnTo>
                  <a:pt x="980" y="4054"/>
                </a:lnTo>
                <a:lnTo>
                  <a:pt x="957" y="4103"/>
                </a:lnTo>
                <a:lnTo>
                  <a:pt x="938" y="4155"/>
                </a:lnTo>
                <a:lnTo>
                  <a:pt x="921" y="4209"/>
                </a:lnTo>
                <a:lnTo>
                  <a:pt x="906" y="4264"/>
                </a:lnTo>
                <a:lnTo>
                  <a:pt x="891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197" y="1073889"/>
            <a:ext cx="6140303" cy="4064627"/>
          </a:xfrm>
        </p:spPr>
        <p:txBody>
          <a:bodyPr anchor="b">
            <a:normAutofit/>
          </a:bodyPr>
          <a:lstStyle>
            <a:lvl1pPr>
              <a:defRPr sz="6300" spc="600" baseline="0"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2198" y="5159782"/>
            <a:ext cx="5263116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500" b="1" i="0" cap="all" spc="300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27410" y="6375679"/>
            <a:ext cx="1120460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298" y="6375679"/>
            <a:ext cx="30861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56825" y="6375679"/>
            <a:ext cx="1115675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  <p:sp>
        <p:nvSpPr>
          <p:cNvPr id="16" name="Freeform 11"/>
          <p:cNvSpPr/>
          <p:nvPr/>
        </p:nvSpPr>
        <p:spPr bwMode="auto">
          <a:xfrm>
            <a:off x="655786" y="0"/>
            <a:ext cx="1234679" cy="6858000"/>
          </a:xfrm>
          <a:custGeom>
            <a:avLst/>
            <a:gdLst/>
            <a:ahLst/>
            <a:cxnLst/>
            <a:rect l="0" t="0" r="r" b="b"/>
            <a:pathLst>
              <a:path w="1037" h="4320">
                <a:moveTo>
                  <a:pt x="0" y="0"/>
                </a:moveTo>
                <a:lnTo>
                  <a:pt x="171" y="0"/>
                </a:lnTo>
                <a:lnTo>
                  <a:pt x="188" y="55"/>
                </a:lnTo>
                <a:lnTo>
                  <a:pt x="204" y="110"/>
                </a:lnTo>
                <a:lnTo>
                  <a:pt x="220" y="166"/>
                </a:lnTo>
                <a:lnTo>
                  <a:pt x="234" y="223"/>
                </a:lnTo>
                <a:lnTo>
                  <a:pt x="251" y="278"/>
                </a:lnTo>
                <a:lnTo>
                  <a:pt x="269" y="331"/>
                </a:lnTo>
                <a:lnTo>
                  <a:pt x="292" y="381"/>
                </a:lnTo>
                <a:lnTo>
                  <a:pt x="319" y="427"/>
                </a:lnTo>
                <a:lnTo>
                  <a:pt x="349" y="466"/>
                </a:lnTo>
                <a:lnTo>
                  <a:pt x="382" y="503"/>
                </a:lnTo>
                <a:lnTo>
                  <a:pt x="420" y="537"/>
                </a:lnTo>
                <a:lnTo>
                  <a:pt x="460" y="571"/>
                </a:lnTo>
                <a:lnTo>
                  <a:pt x="502" y="603"/>
                </a:lnTo>
                <a:lnTo>
                  <a:pt x="544" y="635"/>
                </a:lnTo>
                <a:lnTo>
                  <a:pt x="587" y="668"/>
                </a:lnTo>
                <a:lnTo>
                  <a:pt x="628" y="700"/>
                </a:lnTo>
                <a:lnTo>
                  <a:pt x="667" y="734"/>
                </a:lnTo>
                <a:lnTo>
                  <a:pt x="703" y="771"/>
                </a:lnTo>
                <a:lnTo>
                  <a:pt x="736" y="808"/>
                </a:lnTo>
                <a:lnTo>
                  <a:pt x="763" y="848"/>
                </a:lnTo>
                <a:lnTo>
                  <a:pt x="786" y="893"/>
                </a:lnTo>
                <a:lnTo>
                  <a:pt x="800" y="937"/>
                </a:lnTo>
                <a:lnTo>
                  <a:pt x="809" y="986"/>
                </a:lnTo>
                <a:lnTo>
                  <a:pt x="813" y="1034"/>
                </a:lnTo>
                <a:lnTo>
                  <a:pt x="812" y="1085"/>
                </a:lnTo>
                <a:lnTo>
                  <a:pt x="808" y="1136"/>
                </a:lnTo>
                <a:lnTo>
                  <a:pt x="803" y="1189"/>
                </a:lnTo>
                <a:lnTo>
                  <a:pt x="796" y="1242"/>
                </a:lnTo>
                <a:lnTo>
                  <a:pt x="788" y="1295"/>
                </a:lnTo>
                <a:lnTo>
                  <a:pt x="782" y="1348"/>
                </a:lnTo>
                <a:lnTo>
                  <a:pt x="778" y="1401"/>
                </a:lnTo>
                <a:lnTo>
                  <a:pt x="775" y="1452"/>
                </a:lnTo>
                <a:lnTo>
                  <a:pt x="778" y="1502"/>
                </a:lnTo>
                <a:lnTo>
                  <a:pt x="784" y="1551"/>
                </a:lnTo>
                <a:lnTo>
                  <a:pt x="797" y="1602"/>
                </a:lnTo>
                <a:lnTo>
                  <a:pt x="817" y="1652"/>
                </a:lnTo>
                <a:lnTo>
                  <a:pt x="841" y="1702"/>
                </a:lnTo>
                <a:lnTo>
                  <a:pt x="868" y="1752"/>
                </a:lnTo>
                <a:lnTo>
                  <a:pt x="896" y="1801"/>
                </a:lnTo>
                <a:lnTo>
                  <a:pt x="926" y="1851"/>
                </a:lnTo>
                <a:lnTo>
                  <a:pt x="953" y="1901"/>
                </a:lnTo>
                <a:lnTo>
                  <a:pt x="980" y="1952"/>
                </a:lnTo>
                <a:lnTo>
                  <a:pt x="1003" y="2003"/>
                </a:lnTo>
                <a:lnTo>
                  <a:pt x="1021" y="2054"/>
                </a:lnTo>
                <a:lnTo>
                  <a:pt x="1031" y="2106"/>
                </a:lnTo>
                <a:lnTo>
                  <a:pt x="1037" y="2160"/>
                </a:lnTo>
                <a:lnTo>
                  <a:pt x="1031" y="2214"/>
                </a:lnTo>
                <a:lnTo>
                  <a:pt x="1021" y="2266"/>
                </a:lnTo>
                <a:lnTo>
                  <a:pt x="1003" y="2317"/>
                </a:lnTo>
                <a:lnTo>
                  <a:pt x="980" y="2368"/>
                </a:lnTo>
                <a:lnTo>
                  <a:pt x="953" y="2419"/>
                </a:lnTo>
                <a:lnTo>
                  <a:pt x="926" y="2469"/>
                </a:lnTo>
                <a:lnTo>
                  <a:pt x="896" y="2519"/>
                </a:lnTo>
                <a:lnTo>
                  <a:pt x="868" y="2568"/>
                </a:lnTo>
                <a:lnTo>
                  <a:pt x="841" y="2618"/>
                </a:lnTo>
                <a:lnTo>
                  <a:pt x="817" y="2668"/>
                </a:lnTo>
                <a:lnTo>
                  <a:pt x="797" y="2718"/>
                </a:lnTo>
                <a:lnTo>
                  <a:pt x="784" y="2769"/>
                </a:lnTo>
                <a:lnTo>
                  <a:pt x="778" y="2818"/>
                </a:lnTo>
                <a:lnTo>
                  <a:pt x="775" y="2868"/>
                </a:lnTo>
                <a:lnTo>
                  <a:pt x="778" y="2919"/>
                </a:lnTo>
                <a:lnTo>
                  <a:pt x="782" y="2972"/>
                </a:lnTo>
                <a:lnTo>
                  <a:pt x="788" y="3025"/>
                </a:lnTo>
                <a:lnTo>
                  <a:pt x="796" y="3078"/>
                </a:lnTo>
                <a:lnTo>
                  <a:pt x="803" y="3131"/>
                </a:lnTo>
                <a:lnTo>
                  <a:pt x="808" y="3184"/>
                </a:lnTo>
                <a:lnTo>
                  <a:pt x="812" y="3235"/>
                </a:lnTo>
                <a:lnTo>
                  <a:pt x="813" y="3286"/>
                </a:lnTo>
                <a:lnTo>
                  <a:pt x="809" y="3334"/>
                </a:lnTo>
                <a:lnTo>
                  <a:pt x="800" y="3383"/>
                </a:lnTo>
                <a:lnTo>
                  <a:pt x="786" y="3427"/>
                </a:lnTo>
                <a:lnTo>
                  <a:pt x="763" y="3472"/>
                </a:lnTo>
                <a:lnTo>
                  <a:pt x="736" y="3512"/>
                </a:lnTo>
                <a:lnTo>
                  <a:pt x="703" y="3549"/>
                </a:lnTo>
                <a:lnTo>
                  <a:pt x="667" y="3586"/>
                </a:lnTo>
                <a:lnTo>
                  <a:pt x="628" y="3620"/>
                </a:lnTo>
                <a:lnTo>
                  <a:pt x="587" y="3652"/>
                </a:lnTo>
                <a:lnTo>
                  <a:pt x="544" y="3685"/>
                </a:lnTo>
                <a:lnTo>
                  <a:pt x="502" y="3717"/>
                </a:lnTo>
                <a:lnTo>
                  <a:pt x="460" y="3749"/>
                </a:lnTo>
                <a:lnTo>
                  <a:pt x="420" y="3783"/>
                </a:lnTo>
                <a:lnTo>
                  <a:pt x="382" y="3817"/>
                </a:lnTo>
                <a:lnTo>
                  <a:pt x="349" y="3854"/>
                </a:lnTo>
                <a:lnTo>
                  <a:pt x="319" y="3893"/>
                </a:lnTo>
                <a:lnTo>
                  <a:pt x="292" y="3939"/>
                </a:lnTo>
                <a:lnTo>
                  <a:pt x="269" y="3989"/>
                </a:lnTo>
                <a:lnTo>
                  <a:pt x="251" y="4042"/>
                </a:lnTo>
                <a:lnTo>
                  <a:pt x="234" y="4097"/>
                </a:lnTo>
                <a:lnTo>
                  <a:pt x="220" y="4154"/>
                </a:lnTo>
                <a:lnTo>
                  <a:pt x="204" y="4210"/>
                </a:lnTo>
                <a:lnTo>
                  <a:pt x="188" y="4265"/>
                </a:lnTo>
                <a:lnTo>
                  <a:pt x="171" y="4320"/>
                </a:lnTo>
                <a:lnTo>
                  <a:pt x="0" y="4320"/>
                </a:lnTo>
                <a:lnTo>
                  <a:pt x="17" y="4278"/>
                </a:lnTo>
                <a:lnTo>
                  <a:pt x="33" y="4232"/>
                </a:lnTo>
                <a:lnTo>
                  <a:pt x="46" y="4183"/>
                </a:lnTo>
                <a:lnTo>
                  <a:pt x="60" y="4131"/>
                </a:lnTo>
                <a:lnTo>
                  <a:pt x="75" y="4075"/>
                </a:lnTo>
                <a:lnTo>
                  <a:pt x="90" y="4019"/>
                </a:lnTo>
                <a:lnTo>
                  <a:pt x="109" y="3964"/>
                </a:lnTo>
                <a:lnTo>
                  <a:pt x="129" y="3909"/>
                </a:lnTo>
                <a:lnTo>
                  <a:pt x="156" y="3855"/>
                </a:lnTo>
                <a:lnTo>
                  <a:pt x="186" y="3804"/>
                </a:lnTo>
                <a:lnTo>
                  <a:pt x="222" y="3756"/>
                </a:lnTo>
                <a:lnTo>
                  <a:pt x="261" y="3713"/>
                </a:lnTo>
                <a:lnTo>
                  <a:pt x="303" y="3672"/>
                </a:lnTo>
                <a:lnTo>
                  <a:pt x="348" y="3634"/>
                </a:lnTo>
                <a:lnTo>
                  <a:pt x="392" y="3599"/>
                </a:lnTo>
                <a:lnTo>
                  <a:pt x="438" y="3565"/>
                </a:lnTo>
                <a:lnTo>
                  <a:pt x="482" y="3531"/>
                </a:lnTo>
                <a:lnTo>
                  <a:pt x="523" y="3499"/>
                </a:lnTo>
                <a:lnTo>
                  <a:pt x="561" y="3466"/>
                </a:lnTo>
                <a:lnTo>
                  <a:pt x="594" y="3434"/>
                </a:lnTo>
                <a:lnTo>
                  <a:pt x="620" y="3400"/>
                </a:lnTo>
                <a:lnTo>
                  <a:pt x="638" y="3367"/>
                </a:lnTo>
                <a:lnTo>
                  <a:pt x="647" y="3336"/>
                </a:lnTo>
                <a:lnTo>
                  <a:pt x="652" y="3302"/>
                </a:lnTo>
                <a:lnTo>
                  <a:pt x="654" y="3265"/>
                </a:lnTo>
                <a:lnTo>
                  <a:pt x="651" y="3224"/>
                </a:lnTo>
                <a:lnTo>
                  <a:pt x="647" y="3181"/>
                </a:lnTo>
                <a:lnTo>
                  <a:pt x="642" y="3137"/>
                </a:lnTo>
                <a:lnTo>
                  <a:pt x="637" y="3091"/>
                </a:lnTo>
                <a:lnTo>
                  <a:pt x="626" y="3021"/>
                </a:lnTo>
                <a:lnTo>
                  <a:pt x="620" y="2952"/>
                </a:lnTo>
                <a:lnTo>
                  <a:pt x="616" y="2881"/>
                </a:lnTo>
                <a:lnTo>
                  <a:pt x="618" y="2809"/>
                </a:lnTo>
                <a:lnTo>
                  <a:pt x="628" y="2737"/>
                </a:lnTo>
                <a:lnTo>
                  <a:pt x="642" y="2681"/>
                </a:lnTo>
                <a:lnTo>
                  <a:pt x="661" y="2626"/>
                </a:lnTo>
                <a:lnTo>
                  <a:pt x="685" y="2574"/>
                </a:lnTo>
                <a:lnTo>
                  <a:pt x="711" y="2521"/>
                </a:lnTo>
                <a:lnTo>
                  <a:pt x="739" y="2472"/>
                </a:lnTo>
                <a:lnTo>
                  <a:pt x="767" y="2423"/>
                </a:lnTo>
                <a:lnTo>
                  <a:pt x="791" y="2381"/>
                </a:lnTo>
                <a:lnTo>
                  <a:pt x="813" y="2342"/>
                </a:lnTo>
                <a:lnTo>
                  <a:pt x="834" y="2303"/>
                </a:lnTo>
                <a:lnTo>
                  <a:pt x="851" y="2265"/>
                </a:lnTo>
                <a:lnTo>
                  <a:pt x="864" y="2228"/>
                </a:lnTo>
                <a:lnTo>
                  <a:pt x="873" y="2194"/>
                </a:lnTo>
                <a:lnTo>
                  <a:pt x="876" y="2160"/>
                </a:lnTo>
                <a:lnTo>
                  <a:pt x="873" y="2126"/>
                </a:lnTo>
                <a:lnTo>
                  <a:pt x="864" y="2092"/>
                </a:lnTo>
                <a:lnTo>
                  <a:pt x="851" y="2055"/>
                </a:lnTo>
                <a:lnTo>
                  <a:pt x="834" y="2017"/>
                </a:lnTo>
                <a:lnTo>
                  <a:pt x="813" y="1978"/>
                </a:lnTo>
                <a:lnTo>
                  <a:pt x="791" y="1939"/>
                </a:lnTo>
                <a:lnTo>
                  <a:pt x="767" y="1897"/>
                </a:lnTo>
                <a:lnTo>
                  <a:pt x="739" y="1848"/>
                </a:lnTo>
                <a:lnTo>
                  <a:pt x="711" y="1799"/>
                </a:lnTo>
                <a:lnTo>
                  <a:pt x="685" y="1746"/>
                </a:lnTo>
                <a:lnTo>
                  <a:pt x="661" y="1694"/>
                </a:lnTo>
                <a:lnTo>
                  <a:pt x="642" y="1639"/>
                </a:lnTo>
                <a:lnTo>
                  <a:pt x="628" y="1583"/>
                </a:lnTo>
                <a:lnTo>
                  <a:pt x="618" y="1511"/>
                </a:lnTo>
                <a:lnTo>
                  <a:pt x="616" y="1439"/>
                </a:lnTo>
                <a:lnTo>
                  <a:pt x="620" y="1368"/>
                </a:lnTo>
                <a:lnTo>
                  <a:pt x="626" y="1299"/>
                </a:lnTo>
                <a:lnTo>
                  <a:pt x="637" y="1229"/>
                </a:lnTo>
                <a:lnTo>
                  <a:pt x="642" y="1183"/>
                </a:lnTo>
                <a:lnTo>
                  <a:pt x="647" y="1139"/>
                </a:lnTo>
                <a:lnTo>
                  <a:pt x="651" y="1096"/>
                </a:lnTo>
                <a:lnTo>
                  <a:pt x="654" y="1055"/>
                </a:lnTo>
                <a:lnTo>
                  <a:pt x="652" y="1018"/>
                </a:lnTo>
                <a:lnTo>
                  <a:pt x="647" y="984"/>
                </a:lnTo>
                <a:lnTo>
                  <a:pt x="638" y="953"/>
                </a:lnTo>
                <a:lnTo>
                  <a:pt x="620" y="920"/>
                </a:lnTo>
                <a:lnTo>
                  <a:pt x="594" y="886"/>
                </a:lnTo>
                <a:lnTo>
                  <a:pt x="561" y="854"/>
                </a:lnTo>
                <a:lnTo>
                  <a:pt x="523" y="822"/>
                </a:lnTo>
                <a:lnTo>
                  <a:pt x="482" y="789"/>
                </a:lnTo>
                <a:lnTo>
                  <a:pt x="438" y="755"/>
                </a:lnTo>
                <a:lnTo>
                  <a:pt x="392" y="721"/>
                </a:lnTo>
                <a:lnTo>
                  <a:pt x="348" y="686"/>
                </a:lnTo>
                <a:lnTo>
                  <a:pt x="303" y="648"/>
                </a:lnTo>
                <a:lnTo>
                  <a:pt x="261" y="607"/>
                </a:lnTo>
                <a:lnTo>
                  <a:pt x="222" y="564"/>
                </a:lnTo>
                <a:lnTo>
                  <a:pt x="186" y="516"/>
                </a:lnTo>
                <a:lnTo>
                  <a:pt x="156" y="465"/>
                </a:lnTo>
                <a:lnTo>
                  <a:pt x="129" y="411"/>
                </a:lnTo>
                <a:lnTo>
                  <a:pt x="109" y="356"/>
                </a:lnTo>
                <a:lnTo>
                  <a:pt x="90" y="301"/>
                </a:lnTo>
                <a:lnTo>
                  <a:pt x="75" y="245"/>
                </a:lnTo>
                <a:lnTo>
                  <a:pt x="60" y="189"/>
                </a:lnTo>
                <a:lnTo>
                  <a:pt x="46" y="137"/>
                </a:lnTo>
                <a:lnTo>
                  <a:pt x="33" y="88"/>
                </a:lnTo>
                <a:lnTo>
                  <a:pt x="17" y="4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110979" cy="6858000"/>
            <a:chOff x="0" y="0"/>
            <a:chExt cx="2110979" cy="6858000"/>
          </a:xfrm>
        </p:grpSpPr>
        <p:sp>
          <p:nvSpPr>
            <p:cNvPr id="9" name="Freeform 8" title="left scallop shape"/>
            <p:cNvSpPr/>
            <p:nvPr/>
          </p:nvSpPr>
          <p:spPr bwMode="auto">
            <a:xfrm>
              <a:off x="0" y="0"/>
              <a:ext cx="2110979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0" name="Freeform 11" title="left scallop inline"/>
            <p:cNvSpPr/>
            <p:nvPr/>
          </p:nvSpPr>
          <p:spPr bwMode="auto">
            <a:xfrm>
              <a:off x="655786" y="0"/>
              <a:ext cx="1234679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25972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2286000"/>
            <a:ext cx="3593592" cy="3619500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5846" y="2286000"/>
            <a:ext cx="3593592" cy="3619500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377905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975" y="381001"/>
            <a:ext cx="7629525" cy="1493517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1832" y="2199634"/>
            <a:ext cx="361188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1832" y="2909102"/>
            <a:ext cx="3611880" cy="299639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75398" y="2199634"/>
            <a:ext cx="361188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800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75398" y="2909102"/>
            <a:ext cx="3611880" cy="299639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1002938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0021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4255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5542359" y="0"/>
            <a:ext cx="3601641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4" y="457200"/>
            <a:ext cx="2319086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800" b="1" i="0" cap="all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788" y="920377"/>
            <a:ext cx="4618814" cy="498512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4" y="1741336"/>
            <a:ext cx="2319086" cy="416416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1200"/>
              </a:spcBef>
              <a:buNone/>
              <a:defRPr sz="14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3789" y="6375679"/>
            <a:ext cx="925016" cy="348462"/>
          </a:xfrm>
        </p:spPr>
        <p:txBody>
          <a:bodyPr/>
          <a:lstStyle/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6375679"/>
            <a:ext cx="2611634" cy="345796"/>
          </a:xfrm>
        </p:spPr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8261" y="6375679"/>
            <a:ext cx="924342" cy="345796"/>
          </a:xfrm>
        </p:spPr>
        <p:txBody>
          <a:bodyPr/>
          <a:lstStyle/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left edge border"/>
          <p:cNvSpPr/>
          <p:nvPr/>
        </p:nvSpPr>
        <p:spPr>
          <a:xfrm>
            <a:off x="0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91740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38758" y="382385"/>
            <a:ext cx="763374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758" y="2286002"/>
            <a:ext cx="763374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8758" y="6375679"/>
            <a:ext cx="174729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A3DF91FF-5CF3-4A04-B1CA-44E1BF489F68}" type="datetimeFigureOut">
              <a:rPr lang="de-CH" smtClean="0"/>
              <a:t>12.05.2018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75679"/>
            <a:ext cx="30861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1" y="6375679"/>
            <a:ext cx="211454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E90B2D4-EDBF-4F81-AC86-87337AD7155D}" type="slidenum">
              <a:rPr lang="de-CH" smtClean="0"/>
              <a:t>‹Nr.›</a:t>
            </a:fld>
            <a:endParaRPr lang="de-CH"/>
          </a:p>
        </p:txBody>
      </p:sp>
      <p:sp>
        <p:nvSpPr>
          <p:cNvPr id="12" name="Rectangle 11"/>
          <p:cNvSpPr/>
          <p:nvPr/>
        </p:nvSpPr>
        <p:spPr>
          <a:xfrm>
            <a:off x="8931402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 title="right edge border"/>
          <p:cNvSpPr/>
          <p:nvPr/>
        </p:nvSpPr>
        <p:spPr>
          <a:xfrm>
            <a:off x="8931402" y="0"/>
            <a:ext cx="21259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Freeform 5"/>
          <p:cNvSpPr/>
          <p:nvPr/>
        </p:nvSpPr>
        <p:spPr bwMode="auto">
          <a:xfrm>
            <a:off x="1" y="0"/>
            <a:ext cx="679090" cy="6858000"/>
          </a:xfrm>
          <a:custGeom>
            <a:avLst/>
            <a:gdLst/>
            <a:ahLst/>
            <a:cxnLst/>
            <a:rect l="0" t="0" r="r" b="b"/>
            <a:pathLst>
              <a:path w="211" h="2160">
                <a:moveTo>
                  <a:pt x="155" y="1728"/>
                </a:moveTo>
                <a:cubicBezTo>
                  <a:pt x="155" y="1620"/>
                  <a:pt x="211" y="1620"/>
                  <a:pt x="211" y="1512"/>
                </a:cubicBezTo>
                <a:cubicBezTo>
                  <a:pt x="211" y="1404"/>
                  <a:pt x="155" y="1404"/>
                  <a:pt x="155" y="1296"/>
                </a:cubicBezTo>
                <a:cubicBezTo>
                  <a:pt x="155" y="1188"/>
                  <a:pt x="211" y="1188"/>
                  <a:pt x="211" y="1080"/>
                </a:cubicBezTo>
                <a:cubicBezTo>
                  <a:pt x="211" y="972"/>
                  <a:pt x="155" y="972"/>
                  <a:pt x="155" y="864"/>
                </a:cubicBezTo>
                <a:cubicBezTo>
                  <a:pt x="155" y="756"/>
                  <a:pt x="211" y="756"/>
                  <a:pt x="211" y="648"/>
                </a:cubicBezTo>
                <a:cubicBezTo>
                  <a:pt x="211" y="540"/>
                  <a:pt x="155" y="540"/>
                  <a:pt x="155" y="432"/>
                </a:cubicBezTo>
                <a:cubicBezTo>
                  <a:pt x="155" y="324"/>
                  <a:pt x="211" y="324"/>
                  <a:pt x="211" y="216"/>
                </a:cubicBezTo>
                <a:cubicBezTo>
                  <a:pt x="211" y="108"/>
                  <a:pt x="155" y="108"/>
                  <a:pt x="155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160"/>
                  <a:pt x="0" y="2160"/>
                  <a:pt x="0" y="2160"/>
                </a:cubicBezTo>
                <a:cubicBezTo>
                  <a:pt x="155" y="2160"/>
                  <a:pt x="155" y="2160"/>
                  <a:pt x="155" y="2160"/>
                </a:cubicBezTo>
                <a:cubicBezTo>
                  <a:pt x="155" y="2052"/>
                  <a:pt x="211" y="2052"/>
                  <a:pt x="211" y="1944"/>
                </a:cubicBezTo>
                <a:cubicBezTo>
                  <a:pt x="211" y="1836"/>
                  <a:pt x="155" y="1836"/>
                  <a:pt x="155" y="17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970289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98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85" r:id="rId13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5100" kern="1200" cap="all" spc="1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6858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8" pos="594" userDrawn="1">
          <p15:clr>
            <a:srgbClr val="F26B43"/>
          </p15:clr>
        </p15:guide>
        <p15:guide id="9" pos="5400" userDrawn="1">
          <p15:clr>
            <a:srgbClr val="F26B43"/>
          </p15:clr>
        </p15:guide>
        <p15:guide id="10" orient="horz" pos="4008" userDrawn="1">
          <p15:clr>
            <a:srgbClr val="F26B43"/>
          </p15:clr>
        </p15:guide>
        <p15:guide id="11" orient="horz" pos="1440" userDrawn="1">
          <p15:clr>
            <a:srgbClr val="F26B43"/>
          </p15:clr>
        </p15:guide>
        <p15:guide id="12" orient="horz" pos="3720" userDrawn="1">
          <p15:clr>
            <a:srgbClr val="F26B43"/>
          </p15:clr>
        </p15:guide>
        <p15:guide id="13" orient="horz" pos="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31493" y="1098388"/>
            <a:ext cx="8414795" cy="4394988"/>
          </a:xfrm>
        </p:spPr>
        <p:txBody>
          <a:bodyPr/>
          <a:lstStyle/>
          <a:p>
            <a:r>
              <a:rPr lang="de-CH" sz="5400" dirty="0" err="1"/>
              <a:t>Zurich</a:t>
            </a:r>
            <a:r>
              <a:rPr lang="de-CH" sz="5400" dirty="0"/>
              <a:t> Real Estate APP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018572" y="5979197"/>
            <a:ext cx="7083706" cy="742279"/>
          </a:xfrm>
        </p:spPr>
        <p:txBody>
          <a:bodyPr>
            <a:normAutofit/>
          </a:bodyPr>
          <a:lstStyle/>
          <a:p>
            <a:r>
              <a:rPr lang="en-US" dirty="0" smtClean="0"/>
              <a:t>Max </a:t>
            </a:r>
            <a:r>
              <a:rPr lang="en-US" dirty="0" err="1" smtClean="0"/>
              <a:t>Grütter</a:t>
            </a:r>
            <a:endParaRPr lang="en-US" dirty="0" smtClean="0"/>
          </a:p>
          <a:p>
            <a:r>
              <a:rPr lang="en-US" dirty="0" smtClean="0"/>
              <a:t>Statistical Office of the Canton of Zurich</a:t>
            </a:r>
          </a:p>
        </p:txBody>
      </p:sp>
      <p:sp>
        <p:nvSpPr>
          <p:cNvPr id="4" name="Untertitel 2"/>
          <p:cNvSpPr txBox="1">
            <a:spLocks/>
          </p:cNvSpPr>
          <p:nvPr/>
        </p:nvSpPr>
        <p:spPr>
          <a:xfrm>
            <a:off x="360366" y="3802465"/>
            <a:ext cx="8376052" cy="742279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shiny App for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Zurich real estate market</a:t>
            </a:r>
          </a:p>
        </p:txBody>
      </p:sp>
      <p:sp>
        <p:nvSpPr>
          <p:cNvPr id="5" name="Untertitel 2"/>
          <p:cNvSpPr txBox="1">
            <a:spLocks/>
          </p:cNvSpPr>
          <p:nvPr/>
        </p:nvSpPr>
        <p:spPr>
          <a:xfrm rot="16200000">
            <a:off x="5548912" y="3126388"/>
            <a:ext cx="6721476" cy="4687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eRum</a:t>
            </a:r>
            <a:r>
              <a:rPr lang="en-US" dirty="0"/>
              <a:t> 2018, May </a:t>
            </a:r>
            <a:r>
              <a:rPr lang="en-US" dirty="0" smtClean="0"/>
              <a:t>14 </a:t>
            </a:r>
            <a:r>
              <a:rPr lang="en-US" dirty="0"/>
              <a:t>2018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751" y="1294283"/>
            <a:ext cx="3404052" cy="124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51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2"/>
          <p:cNvSpPr txBox="1">
            <a:spLocks/>
          </p:cNvSpPr>
          <p:nvPr/>
        </p:nvSpPr>
        <p:spPr>
          <a:xfrm>
            <a:off x="281541" y="267419"/>
            <a:ext cx="8862459" cy="8971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7500" kern="1200" cap="all" spc="6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CH" sz="4000" dirty="0" err="1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Zurich</a:t>
            </a:r>
            <a:r>
              <a:rPr lang="de-CH" sz="40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 Real ESTATE DATA</a:t>
            </a:r>
            <a:endParaRPr lang="de-CH" sz="4000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728" y="2592729"/>
            <a:ext cx="5113454" cy="3178776"/>
          </a:xfrm>
          <a:prstGeom prst="rect">
            <a:avLst/>
          </a:prstGeom>
        </p:spPr>
      </p:pic>
      <p:sp>
        <p:nvSpPr>
          <p:cNvPr id="6" name="Untertitel 2"/>
          <p:cNvSpPr txBox="1">
            <a:spLocks/>
          </p:cNvSpPr>
          <p:nvPr/>
        </p:nvSpPr>
        <p:spPr>
          <a:xfrm>
            <a:off x="281541" y="1302384"/>
            <a:ext cx="5483639" cy="144964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A unique and complete dataset, which </a:t>
            </a:r>
            <a:r>
              <a:rPr lang="en-US" dirty="0" smtClean="0"/>
              <a:t>you </a:t>
            </a:r>
            <a:r>
              <a:rPr lang="en-US" dirty="0"/>
              <a:t>can find on our homepage</a:t>
            </a:r>
            <a:r>
              <a:rPr lang="de-CH" sz="2100" dirty="0"/>
              <a:t>:</a:t>
            </a:r>
            <a:r>
              <a:rPr lang="de-CH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statistik.zh.ch/</a:t>
            </a:r>
            <a:r>
              <a:rPr lang="de-CH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immomarkt</a:t>
            </a:r>
            <a:endParaRPr lang="en-US" dirty="0"/>
          </a:p>
        </p:txBody>
      </p:sp>
      <p:sp>
        <p:nvSpPr>
          <p:cNvPr id="7" name="Rechteck 6"/>
          <p:cNvSpPr/>
          <p:nvPr/>
        </p:nvSpPr>
        <p:spPr>
          <a:xfrm>
            <a:off x="281541" y="5286757"/>
            <a:ext cx="3792747" cy="9694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900" b="1" cap="all" spc="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the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1900" b="1" cap="all" spc="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tools </a:t>
            </a:r>
            <a:r>
              <a:rPr lang="en-US" sz="1900" b="1" cap="all" spc="400" dirty="0">
                <a:solidFill>
                  <a:schemeClr val="tx2"/>
                </a:solidFill>
              </a:rPr>
              <a:t>no longer meet the needs </a:t>
            </a:r>
            <a:r>
              <a:rPr lang="en-US" sz="1900" b="1" cap="all" spc="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of our customers </a:t>
            </a:r>
            <a:endParaRPr lang="de-CH" sz="1900" b="1" cap="all" spc="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645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/>
          <p:cNvSpPr>
            <a:spLocks noGrp="1"/>
          </p:cNvSpPr>
          <p:nvPr>
            <p:ph type="ctrTitle" idx="4294967295"/>
          </p:nvPr>
        </p:nvSpPr>
        <p:spPr>
          <a:xfrm>
            <a:off x="249998" y="266700"/>
            <a:ext cx="8894002" cy="898525"/>
          </a:xfrm>
        </p:spPr>
        <p:txBody>
          <a:bodyPr/>
          <a:lstStyle/>
          <a:p>
            <a:pPr algn="ctr"/>
            <a:r>
              <a:rPr lang="de-CH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ZHRE APP: CONCEPT</a:t>
            </a:r>
            <a:endParaRPr lang="de-CH" sz="40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45" r="4014"/>
          <a:stretch/>
        </p:blipFill>
        <p:spPr>
          <a:xfrm>
            <a:off x="249998" y="2744516"/>
            <a:ext cx="2208362" cy="2793945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4"/>
          <a:srcRect l="18560" r="16695"/>
          <a:stretch/>
        </p:blipFill>
        <p:spPr>
          <a:xfrm>
            <a:off x="7367279" y="3156671"/>
            <a:ext cx="1620455" cy="1963809"/>
          </a:xfrm>
          <a:prstGeom prst="rect">
            <a:avLst/>
          </a:prstGeom>
        </p:spPr>
      </p:pic>
      <p:sp>
        <p:nvSpPr>
          <p:cNvPr id="9" name="Abgerundetes Rechteck 8"/>
          <p:cNvSpPr/>
          <p:nvPr/>
        </p:nvSpPr>
        <p:spPr>
          <a:xfrm>
            <a:off x="2812800" y="1018572"/>
            <a:ext cx="3634990" cy="261587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CH" sz="2800" dirty="0">
                <a:solidFill>
                  <a:schemeClr val="tx2"/>
                </a:solidFill>
                <a:latin typeface="+mj-lt"/>
              </a:rPr>
              <a:t>SHINY UI</a:t>
            </a:r>
          </a:p>
          <a:p>
            <a:pPr algn="ctr"/>
            <a:r>
              <a:rPr lang="de-CH" sz="1600" dirty="0" err="1">
                <a:solidFill>
                  <a:schemeClr val="tx2"/>
                </a:solidFill>
                <a:latin typeface="+mj-lt"/>
              </a:rPr>
              <a:t>fluidPage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with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sidebarLayout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and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fluidRow</a:t>
            </a:r>
            <a:endParaRPr lang="de-CH" sz="1600" dirty="0">
              <a:solidFill>
                <a:schemeClr val="tx2"/>
              </a:solidFill>
              <a:latin typeface="+mj-lt"/>
            </a:endParaRPr>
          </a:p>
          <a:p>
            <a:pPr algn="ctr"/>
            <a:r>
              <a:rPr lang="de-CH" sz="1600" dirty="0">
                <a:solidFill>
                  <a:schemeClr val="tx2"/>
                </a:solidFill>
                <a:latin typeface="+mj-lt"/>
              </a:rPr>
              <a:t>Control 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widgets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: </a:t>
            </a:r>
          </a:p>
          <a:p>
            <a:pPr algn="ctr"/>
            <a:r>
              <a:rPr lang="de-CH" sz="1600" dirty="0" err="1">
                <a:solidFill>
                  <a:schemeClr val="tx2"/>
                </a:solidFill>
                <a:latin typeface="+mj-lt"/>
              </a:rPr>
              <a:t>sliderInput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, 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slectInput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, 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bookmarkButton</a:t>
            </a:r>
            <a:endParaRPr lang="de-CH" sz="1600" dirty="0">
              <a:solidFill>
                <a:schemeClr val="tx2"/>
              </a:solidFill>
              <a:latin typeface="+mj-lt"/>
            </a:endParaRPr>
          </a:p>
          <a:p>
            <a:pPr algn="ctr"/>
            <a:r>
              <a:rPr lang="de-CH" sz="1600" dirty="0" err="1">
                <a:solidFill>
                  <a:schemeClr val="tx2"/>
                </a:solidFill>
                <a:latin typeface="+mj-lt"/>
              </a:rPr>
              <a:t>Reset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with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actionButton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and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 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shinyjs</a:t>
            </a:r>
            <a:endParaRPr lang="de-CH" sz="1600" dirty="0">
              <a:solidFill>
                <a:schemeClr val="tx2"/>
              </a:solidFill>
              <a:latin typeface="+mj-lt"/>
            </a:endParaRPr>
          </a:p>
          <a:p>
            <a:pPr algn="ctr"/>
            <a:r>
              <a:rPr lang="de-CH" sz="1600" dirty="0" err="1">
                <a:solidFill>
                  <a:schemeClr val="tx2"/>
                </a:solidFill>
                <a:latin typeface="+mj-lt"/>
              </a:rPr>
              <a:t>conditionalPanel</a:t>
            </a:r>
            <a:endParaRPr lang="de-CH" sz="1600" dirty="0">
              <a:solidFill>
                <a:schemeClr val="tx2"/>
              </a:solidFill>
              <a:latin typeface="+mj-lt"/>
            </a:endParaRPr>
          </a:p>
          <a:p>
            <a:pPr algn="ctr"/>
            <a:r>
              <a:rPr lang="de-CH" sz="1600" dirty="0" err="1">
                <a:solidFill>
                  <a:schemeClr val="tx2"/>
                </a:solidFill>
                <a:latin typeface="+mj-lt"/>
              </a:rPr>
              <a:t>tabsetPanel</a:t>
            </a:r>
            <a:endParaRPr lang="de-CH" sz="16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1" name="Abgerundetes Rechteck 10"/>
          <p:cNvSpPr/>
          <p:nvPr/>
        </p:nvSpPr>
        <p:spPr>
          <a:xfrm>
            <a:off x="2740225" y="4587175"/>
            <a:ext cx="3729504" cy="206632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CH" sz="2800" dirty="0">
                <a:solidFill>
                  <a:schemeClr val="tx2"/>
                </a:solidFill>
                <a:latin typeface="+mj-lt"/>
              </a:rPr>
              <a:t>SHINY SERVER</a:t>
            </a:r>
          </a:p>
          <a:p>
            <a:pPr algn="ctr"/>
            <a:r>
              <a:rPr lang="de-CH" sz="1600" dirty="0" err="1">
                <a:solidFill>
                  <a:schemeClr val="tx2"/>
                </a:solidFill>
                <a:latin typeface="+mj-lt"/>
              </a:rPr>
              <a:t>reactive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({})</a:t>
            </a:r>
          </a:p>
          <a:p>
            <a:pPr algn="ctr"/>
            <a:r>
              <a:rPr lang="de-CH" sz="1600" dirty="0" err="1">
                <a:solidFill>
                  <a:schemeClr val="tx2"/>
                </a:solidFill>
                <a:latin typeface="+mj-lt"/>
              </a:rPr>
              <a:t>dplyr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::</a:t>
            </a:r>
            <a:r>
              <a:rPr lang="de-CH" sz="1600" dirty="0" err="1">
                <a:solidFill>
                  <a:schemeClr val="tx2"/>
                </a:solidFill>
                <a:latin typeface="+mj-lt"/>
              </a:rPr>
              <a:t>filter</a:t>
            </a:r>
            <a:endParaRPr lang="de-CH" sz="1600" dirty="0">
              <a:solidFill>
                <a:schemeClr val="tx2"/>
              </a:solidFill>
              <a:latin typeface="+mj-lt"/>
            </a:endParaRPr>
          </a:p>
          <a:p>
            <a:pPr algn="ctr"/>
            <a:r>
              <a:rPr lang="de-CH" sz="1600" dirty="0" err="1">
                <a:solidFill>
                  <a:schemeClr val="tx2"/>
                </a:solidFill>
                <a:latin typeface="+mj-lt"/>
              </a:rPr>
              <a:t>distrr</a:t>
            </a:r>
            <a:r>
              <a:rPr lang="de-CH" sz="1600" dirty="0">
                <a:solidFill>
                  <a:schemeClr val="tx2"/>
                </a:solidFill>
                <a:latin typeface="+mj-lt"/>
              </a:rPr>
              <a:t>::dcc6</a:t>
            </a:r>
          </a:p>
          <a:p>
            <a:pPr algn="ctr"/>
            <a:r>
              <a:rPr lang="de-CH" sz="1600" dirty="0" err="1">
                <a:solidFill>
                  <a:schemeClr val="tx2"/>
                </a:solidFill>
                <a:latin typeface="+mj-lt"/>
              </a:rPr>
              <a:t>leaflet</a:t>
            </a:r>
            <a:endParaRPr lang="de-CH" sz="1600" dirty="0">
              <a:solidFill>
                <a:schemeClr val="tx2"/>
              </a:solidFill>
              <a:latin typeface="+mj-lt"/>
            </a:endParaRPr>
          </a:p>
          <a:p>
            <a:pPr algn="ctr"/>
            <a:r>
              <a:rPr lang="de-CH" sz="1600" dirty="0" smtClean="0">
                <a:solidFill>
                  <a:schemeClr val="tx2"/>
                </a:solidFill>
                <a:latin typeface="+mj-lt"/>
              </a:rPr>
              <a:t>ggplot2</a:t>
            </a:r>
            <a:endParaRPr lang="de-CH" sz="1600" dirty="0">
              <a:solidFill>
                <a:schemeClr val="tx2"/>
              </a:solidFill>
              <a:latin typeface="+mj-lt"/>
            </a:endParaRPr>
          </a:p>
          <a:p>
            <a:pPr algn="ctr"/>
            <a:r>
              <a:rPr lang="de-CH" sz="1600" dirty="0" err="1">
                <a:solidFill>
                  <a:schemeClr val="tx2"/>
                </a:solidFill>
                <a:latin typeface="+mj-lt"/>
              </a:rPr>
              <a:t>plotly</a:t>
            </a:r>
            <a:endParaRPr lang="de-CH" sz="16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2" name="Pfeil nach rechts 11"/>
          <p:cNvSpPr/>
          <p:nvPr/>
        </p:nvSpPr>
        <p:spPr>
          <a:xfrm rot="5400000">
            <a:off x="2794169" y="3837903"/>
            <a:ext cx="653882" cy="484632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/>
          </a:p>
        </p:txBody>
      </p:sp>
      <p:sp>
        <p:nvSpPr>
          <p:cNvPr id="13" name="Pfeil nach rechts 12"/>
          <p:cNvSpPr/>
          <p:nvPr/>
        </p:nvSpPr>
        <p:spPr>
          <a:xfrm rot="16200000">
            <a:off x="5718033" y="3826668"/>
            <a:ext cx="653882" cy="484632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/>
          </a:p>
        </p:txBody>
      </p:sp>
      <p:sp>
        <p:nvSpPr>
          <p:cNvPr id="14" name="Textfeld 13"/>
          <p:cNvSpPr txBox="1"/>
          <p:nvPr/>
        </p:nvSpPr>
        <p:spPr>
          <a:xfrm rot="18939897">
            <a:off x="-20130" y="3776130"/>
            <a:ext cx="25747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800" dirty="0">
                <a:solidFill>
                  <a:schemeClr val="tx2"/>
                </a:solidFill>
                <a:latin typeface="+mj-lt"/>
              </a:rPr>
              <a:t>Real</a:t>
            </a:r>
            <a:r>
              <a:rPr lang="de-CH" sz="2800" dirty="0">
                <a:latin typeface="Gill Sans MT" panose="020B0502020104020203"/>
              </a:rPr>
              <a:t> </a:t>
            </a:r>
            <a:r>
              <a:rPr lang="de-CH" sz="2800" dirty="0">
                <a:solidFill>
                  <a:schemeClr val="tx2"/>
                </a:solidFill>
                <a:latin typeface="+mj-lt"/>
              </a:rPr>
              <a:t>Estate Data</a:t>
            </a:r>
          </a:p>
        </p:txBody>
      </p:sp>
      <p:sp>
        <p:nvSpPr>
          <p:cNvPr id="15" name="Textfeld 14"/>
          <p:cNvSpPr txBox="1"/>
          <p:nvPr/>
        </p:nvSpPr>
        <p:spPr>
          <a:xfrm rot="2494048">
            <a:off x="7338103" y="3943325"/>
            <a:ext cx="18453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3600" dirty="0">
                <a:solidFill>
                  <a:schemeClr val="tx2"/>
                </a:solidFill>
                <a:latin typeface="+mj-lt"/>
              </a:rPr>
              <a:t>ZHRE APP</a:t>
            </a:r>
          </a:p>
        </p:txBody>
      </p:sp>
      <p:sp>
        <p:nvSpPr>
          <p:cNvPr id="16" name="Gleichschenkliges Dreieck 15"/>
          <p:cNvSpPr/>
          <p:nvPr/>
        </p:nvSpPr>
        <p:spPr>
          <a:xfrm rot="5400000">
            <a:off x="1130877" y="3922134"/>
            <a:ext cx="2899424" cy="438705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/>
          </a:p>
        </p:txBody>
      </p:sp>
      <p:sp>
        <p:nvSpPr>
          <p:cNvPr id="17" name="Gleichschenkliges Dreieck 16"/>
          <p:cNvSpPr/>
          <p:nvPr/>
        </p:nvSpPr>
        <p:spPr>
          <a:xfrm rot="5400000">
            <a:off x="4493523" y="3855220"/>
            <a:ext cx="4755960" cy="566713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/>
          </a:p>
        </p:txBody>
      </p:sp>
      <p:sp>
        <p:nvSpPr>
          <p:cNvPr id="18" name="Abgerundetes Rechteck 17"/>
          <p:cNvSpPr/>
          <p:nvPr/>
        </p:nvSpPr>
        <p:spPr>
          <a:xfrm>
            <a:off x="3452487" y="3765842"/>
            <a:ext cx="2113012" cy="652553"/>
          </a:xfrm>
          <a:prstGeom prst="round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CH" sz="16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filter</a:t>
            </a:r>
            <a:r>
              <a:rPr lang="de-CH" sz="16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, </a:t>
            </a:r>
            <a:r>
              <a:rPr lang="de-CH" sz="16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mutate</a:t>
            </a:r>
            <a:r>
              <a:rPr lang="de-CH" sz="16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, </a:t>
            </a:r>
            <a:r>
              <a:rPr lang="de-CH" sz="16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render</a:t>
            </a:r>
            <a:endParaRPr lang="de-CH" sz="1600" dirty="0">
              <a:solidFill>
                <a:schemeClr val="accent1">
                  <a:lumMod val="20000"/>
                  <a:lumOff val="8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9455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zhre_AP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645" r="13160"/>
          <a:stretch>
            <a:fillRect/>
          </a:stretch>
        </p:blipFill>
        <p:spPr>
          <a:xfrm>
            <a:off x="0" y="682905"/>
            <a:ext cx="9158996" cy="5775767"/>
          </a:xfrm>
          <a:prstGeom prst="rect">
            <a:avLst/>
          </a:prstGeom>
        </p:spPr>
      </p:pic>
      <p:sp>
        <p:nvSpPr>
          <p:cNvPr id="5" name="Abgerundetes Rechteck 4"/>
          <p:cNvSpPr/>
          <p:nvPr/>
        </p:nvSpPr>
        <p:spPr>
          <a:xfrm rot="18988732">
            <a:off x="6496194" y="5289162"/>
            <a:ext cx="2787905" cy="70596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CH" cap="all" spc="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Maxzh.shinyapps.io/</a:t>
            </a:r>
            <a:r>
              <a:rPr lang="de-CH" cap="all" spc="20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zhreapp</a:t>
            </a:r>
            <a:endParaRPr lang="de-CH" cap="all" spc="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122298" y="682905"/>
            <a:ext cx="914400" cy="3881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45359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99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/>
          <p:cNvSpPr>
            <a:spLocks noGrp="1"/>
          </p:cNvSpPr>
          <p:nvPr>
            <p:ph type="ctrTitle" idx="4294967295"/>
          </p:nvPr>
        </p:nvSpPr>
        <p:spPr>
          <a:xfrm>
            <a:off x="208345" y="266700"/>
            <a:ext cx="8935655" cy="898525"/>
          </a:xfrm>
        </p:spPr>
        <p:txBody>
          <a:bodyPr/>
          <a:lstStyle/>
          <a:p>
            <a:pPr algn="ctr"/>
            <a:r>
              <a:rPr lang="de-CH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ZHRE APP: </a:t>
            </a:r>
            <a:r>
              <a:rPr lang="de-CH" sz="40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solved</a:t>
            </a:r>
            <a:r>
              <a:rPr lang="de-CH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de-CH" sz="40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challenges</a:t>
            </a:r>
            <a:endParaRPr lang="de-CH" sz="4000" dirty="0"/>
          </a:p>
        </p:txBody>
      </p:sp>
      <p:sp>
        <p:nvSpPr>
          <p:cNvPr id="6" name="Untertitel 2"/>
          <p:cNvSpPr txBox="1">
            <a:spLocks/>
          </p:cNvSpPr>
          <p:nvPr/>
        </p:nvSpPr>
        <p:spPr>
          <a:xfrm>
            <a:off x="208345" y="1319842"/>
            <a:ext cx="8935656" cy="55381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GB" b="0" dirty="0">
              <a:latin typeface="+mj-lt"/>
            </a:endParaRPr>
          </a:p>
          <a:p>
            <a:pPr algn="l"/>
            <a:r>
              <a:rPr lang="en-GB" b="0" dirty="0">
                <a:latin typeface="+mj-lt"/>
              </a:rPr>
              <a:t>Data protection			</a:t>
            </a:r>
          </a:p>
          <a:p>
            <a:pPr algn="l"/>
            <a:r>
              <a:rPr lang="en-GB" b="0" dirty="0">
                <a:latin typeface="+mj-lt"/>
                <a:sym typeface="Wingdings" panose="05000000000000000000" pitchFamily="2" charset="2"/>
              </a:rPr>
              <a:t>		</a:t>
            </a:r>
            <a:r>
              <a:rPr lang="en-GB" b="0" cap="none" dirty="0">
                <a:sym typeface="Wingdings" panose="05000000000000000000" pitchFamily="2" charset="2"/>
              </a:rPr>
              <a:t>hexagon instead of exact coordinates</a:t>
            </a:r>
            <a:endParaRPr lang="en-US" b="0" cap="none" dirty="0"/>
          </a:p>
          <a:p>
            <a:pPr algn="l"/>
            <a:r>
              <a:rPr lang="en-US" b="0" dirty="0">
                <a:latin typeface="+mj-lt"/>
              </a:rPr>
              <a:t>One app for </a:t>
            </a:r>
            <a:r>
              <a:rPr lang="en-US" b="0">
                <a:latin typeface="+mj-lt"/>
              </a:rPr>
              <a:t>three </a:t>
            </a:r>
            <a:r>
              <a:rPr lang="en-US" b="0" smtClean="0">
                <a:latin typeface="+mj-lt"/>
              </a:rPr>
              <a:t>statistics </a:t>
            </a:r>
            <a:r>
              <a:rPr lang="en-US" b="0" dirty="0"/>
              <a:t>		</a:t>
            </a:r>
          </a:p>
          <a:p>
            <a:pPr algn="l"/>
            <a:r>
              <a:rPr lang="en-US" b="0" dirty="0">
                <a:sym typeface="Wingdings" panose="05000000000000000000" pitchFamily="2" charset="2"/>
              </a:rPr>
              <a:t>		</a:t>
            </a:r>
            <a:r>
              <a:rPr lang="en-US" b="0" cap="none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conditionalPanel</a:t>
            </a:r>
            <a:r>
              <a:rPr lang="en-US" b="0" cap="none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</a:t>
            </a:r>
          </a:p>
          <a:p>
            <a:pPr algn="l"/>
            <a:r>
              <a:rPr lang="en-US" b="0" dirty="0">
                <a:latin typeface="+mj-lt"/>
              </a:rPr>
              <a:t>great flexibility of the query</a:t>
            </a:r>
            <a:r>
              <a:rPr lang="en-US" b="0" dirty="0"/>
              <a:t>	</a:t>
            </a:r>
          </a:p>
          <a:p>
            <a:pPr algn="l"/>
            <a:r>
              <a:rPr lang="en-US" b="0" dirty="0">
                <a:sym typeface="Wingdings" panose="05000000000000000000" pitchFamily="2" charset="2"/>
              </a:rPr>
              <a:t>	 	</a:t>
            </a:r>
            <a:r>
              <a:rPr lang="en-US" b="0" cap="none" dirty="0">
                <a:sym typeface="Wingdings" panose="05000000000000000000" pitchFamily="2" charset="2"/>
              </a:rPr>
              <a:t>full Dataset &amp; </a:t>
            </a:r>
            <a:r>
              <a:rPr lang="en-US" b="0" cap="none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distrr</a:t>
            </a:r>
            <a:r>
              <a:rPr lang="en-US" b="0" cap="none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::dcc6</a:t>
            </a:r>
          </a:p>
          <a:p>
            <a:pPr algn="l"/>
            <a:r>
              <a:rPr lang="en-US" b="0" dirty="0">
                <a:latin typeface="+mj-lt"/>
                <a:sym typeface="Wingdings" panose="05000000000000000000" pitchFamily="2" charset="2"/>
              </a:rPr>
              <a:t>download of calculated data and graphs</a:t>
            </a:r>
            <a:r>
              <a:rPr lang="en-US" b="0" dirty="0">
                <a:sym typeface="Wingdings" panose="05000000000000000000" pitchFamily="2" charset="2"/>
              </a:rPr>
              <a:t>	</a:t>
            </a:r>
          </a:p>
          <a:p>
            <a:pPr algn="l"/>
            <a:r>
              <a:rPr lang="en-US" b="0" dirty="0">
                <a:sym typeface="Wingdings" panose="05000000000000000000" pitchFamily="2" charset="2"/>
              </a:rPr>
              <a:t>	 	</a:t>
            </a:r>
            <a:r>
              <a:rPr lang="en-US" b="0" cap="none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reactive({}) </a:t>
            </a:r>
            <a:r>
              <a:rPr lang="en-US" b="0" cap="none" dirty="0">
                <a:sym typeface="Wingdings" panose="05000000000000000000" pitchFamily="2" charset="2"/>
              </a:rPr>
              <a:t>&amp; </a:t>
            </a:r>
            <a:r>
              <a:rPr lang="en-US" b="0" cap="none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downloadHandler</a:t>
            </a:r>
            <a:r>
              <a:rPr lang="en-US" b="0" cap="none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</a:t>
            </a:r>
          </a:p>
          <a:p>
            <a:pPr algn="l"/>
            <a:r>
              <a:rPr lang="en-GB" b="0" dirty="0">
                <a:latin typeface="+mj-lt"/>
                <a:sym typeface="Wingdings" panose="05000000000000000000" pitchFamily="2" charset="2"/>
              </a:rPr>
              <a:t>Visualisation</a:t>
            </a:r>
            <a:r>
              <a:rPr lang="en-US" b="0" dirty="0">
                <a:latin typeface="+mj-lt"/>
                <a:sym typeface="Wingdings" panose="05000000000000000000" pitchFamily="2" charset="2"/>
              </a:rPr>
              <a:t> in a map</a:t>
            </a:r>
          </a:p>
          <a:p>
            <a:pPr algn="l"/>
            <a:r>
              <a:rPr lang="en-US" b="0" dirty="0">
                <a:sym typeface="Wingdings" panose="05000000000000000000" pitchFamily="2" charset="2"/>
              </a:rPr>
              <a:t>	 	</a:t>
            </a:r>
            <a:r>
              <a:rPr lang="en-US" b="0" cap="none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reactive({}) </a:t>
            </a:r>
            <a:r>
              <a:rPr lang="en-US" b="0" cap="none" dirty="0">
                <a:sym typeface="Wingdings" panose="05000000000000000000" pitchFamily="2" charset="2"/>
              </a:rPr>
              <a:t>&amp; </a:t>
            </a:r>
            <a:r>
              <a:rPr lang="en-US" b="0" cap="none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leaflet()</a:t>
            </a:r>
          </a:p>
          <a:p>
            <a:pPr algn="l"/>
            <a:r>
              <a:rPr lang="en-US" b="0" dirty="0">
                <a:latin typeface="+mj-lt"/>
                <a:sym typeface="Wingdings" panose="05000000000000000000" pitchFamily="2" charset="2"/>
              </a:rPr>
              <a:t>Warning if number of observation is to low</a:t>
            </a:r>
          </a:p>
          <a:p>
            <a:pPr algn="l"/>
            <a:r>
              <a:rPr lang="en-US" b="0" dirty="0">
                <a:sym typeface="Wingdings" panose="05000000000000000000" pitchFamily="2" charset="2"/>
              </a:rPr>
              <a:t>		</a:t>
            </a:r>
            <a:r>
              <a:rPr lang="en-US" b="0" cap="none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modalDialog</a:t>
            </a:r>
            <a:r>
              <a:rPr lang="en-US" b="0" cap="none" dirty="0" smtClean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</a:t>
            </a:r>
            <a:endParaRPr lang="en-US" sz="2400" b="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78119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/>
          <p:cNvSpPr>
            <a:spLocks noGrp="1"/>
          </p:cNvSpPr>
          <p:nvPr>
            <p:ph type="ctrTitle" idx="4294967295"/>
          </p:nvPr>
        </p:nvSpPr>
        <p:spPr>
          <a:xfrm>
            <a:off x="208345" y="266700"/>
            <a:ext cx="8935655" cy="898525"/>
          </a:xfrm>
        </p:spPr>
        <p:txBody>
          <a:bodyPr/>
          <a:lstStyle/>
          <a:p>
            <a:pPr algn="ctr"/>
            <a:r>
              <a:rPr lang="de-CH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ZHRE APP: </a:t>
            </a:r>
            <a:r>
              <a:rPr lang="de-CH" sz="40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pending</a:t>
            </a:r>
            <a:r>
              <a:rPr lang="de-CH" sz="40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 </a:t>
            </a:r>
            <a:r>
              <a:rPr lang="de-CH" sz="40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challenges</a:t>
            </a:r>
            <a:endParaRPr lang="de-CH" sz="4000" dirty="0"/>
          </a:p>
        </p:txBody>
      </p:sp>
      <p:sp>
        <p:nvSpPr>
          <p:cNvPr id="6" name="Untertitel 2"/>
          <p:cNvSpPr txBox="1">
            <a:spLocks/>
          </p:cNvSpPr>
          <p:nvPr/>
        </p:nvSpPr>
        <p:spPr>
          <a:xfrm>
            <a:off x="208345" y="1319842"/>
            <a:ext cx="8935656" cy="55381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2000" b="1" i="0" kern="1200" cap="all" spc="4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b="0" dirty="0" smtClean="0">
              <a:latin typeface="+mj-lt"/>
            </a:endParaRPr>
          </a:p>
          <a:p>
            <a:pPr algn="l"/>
            <a:r>
              <a:rPr lang="en-US" b="0" dirty="0" smtClean="0">
                <a:latin typeface="+mj-lt"/>
              </a:rPr>
              <a:t>download </a:t>
            </a:r>
            <a:r>
              <a:rPr lang="en-US" b="0" dirty="0">
                <a:latin typeface="+mj-lt"/>
              </a:rPr>
              <a:t>Data as Excel including </a:t>
            </a:r>
            <a:r>
              <a:rPr lang="en-US" b="0" dirty="0" err="1">
                <a:latin typeface="+mj-lt"/>
              </a:rPr>
              <a:t>filtersettings</a:t>
            </a:r>
            <a:r>
              <a:rPr lang="en-US" b="0" dirty="0"/>
              <a:t>	</a:t>
            </a:r>
          </a:p>
          <a:p>
            <a:pPr algn="l">
              <a:tabLst>
                <a:tab pos="358775" algn="l"/>
              </a:tabLst>
            </a:pPr>
            <a:r>
              <a:rPr lang="en-US" b="0" dirty="0">
                <a:sym typeface="Wingdings" panose="05000000000000000000" pitchFamily="2" charset="2"/>
              </a:rPr>
              <a:t>		</a:t>
            </a:r>
            <a:r>
              <a:rPr lang="en-US" b="0" cap="none" dirty="0">
                <a:sym typeface="Wingdings" panose="05000000000000000000" pitchFamily="2" charset="2"/>
              </a:rPr>
              <a:t>work in progress. I've already tried a lot.....</a:t>
            </a:r>
          </a:p>
          <a:p>
            <a:pPr algn="l"/>
            <a:r>
              <a:rPr lang="en-US" b="0" dirty="0" smtClean="0">
                <a:latin typeface="+mj-lt"/>
              </a:rPr>
              <a:t>Usability </a:t>
            </a:r>
            <a:r>
              <a:rPr lang="en-US" b="0" dirty="0">
                <a:latin typeface="+mj-lt"/>
              </a:rPr>
              <a:t>on mobile devices</a:t>
            </a:r>
          </a:p>
          <a:p>
            <a:pPr algn="l">
              <a:tabLst>
                <a:tab pos="358775" algn="l"/>
              </a:tabLst>
            </a:pPr>
            <a:r>
              <a:rPr lang="en-GB" sz="2400" b="0" dirty="0">
                <a:sym typeface="Wingdings" panose="05000000000000000000" pitchFamily="2" charset="2"/>
              </a:rPr>
              <a:t>		</a:t>
            </a:r>
            <a:r>
              <a:rPr lang="de-CH" b="0" cap="none" dirty="0" err="1" smtClean="0">
                <a:sym typeface="Wingdings" panose="05000000000000000000" pitchFamily="2" charset="2"/>
              </a:rPr>
              <a:t>solution</a:t>
            </a:r>
            <a:r>
              <a:rPr lang="de-CH" b="0" cap="none" dirty="0" smtClean="0">
                <a:sym typeface="Wingdings" panose="05000000000000000000" pitchFamily="2" charset="2"/>
              </a:rPr>
              <a:t> </a:t>
            </a:r>
            <a:r>
              <a:rPr lang="en-US" b="0" cap="none" dirty="0">
                <a:sym typeface="Wingdings" panose="05000000000000000000" pitchFamily="2" charset="2"/>
              </a:rPr>
              <a:t>without compromising </a:t>
            </a:r>
            <a:r>
              <a:rPr lang="en-US" b="0" cap="none" dirty="0" smtClean="0">
                <a:sym typeface="Wingdings" panose="05000000000000000000" pitchFamily="2" charset="2"/>
              </a:rPr>
              <a:t>flexibility?</a:t>
            </a:r>
            <a:endParaRPr lang="en-US" b="0" cap="none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en-US" b="0" dirty="0" smtClean="0">
                <a:latin typeface="+mj-lt"/>
                <a:sym typeface="Wingdings" panose="05000000000000000000" pitchFamily="2" charset="2"/>
              </a:rPr>
              <a:t>Scalability</a:t>
            </a:r>
            <a:r>
              <a:rPr lang="en-US" b="0" dirty="0">
                <a:latin typeface="+mj-lt"/>
                <a:sym typeface="Wingdings" panose="05000000000000000000" pitchFamily="2" charset="2"/>
              </a:rPr>
              <a:t>: One APP for many users</a:t>
            </a:r>
          </a:p>
          <a:p>
            <a:pPr algn="l">
              <a:tabLst>
                <a:tab pos="358775" algn="l"/>
              </a:tabLst>
            </a:pPr>
            <a:r>
              <a:rPr lang="en-US" b="0" dirty="0">
                <a:sym typeface="Wingdings" panose="05000000000000000000" pitchFamily="2" charset="2"/>
              </a:rPr>
              <a:t>		</a:t>
            </a:r>
            <a:r>
              <a:rPr lang="en-US" b="0" cap="none" dirty="0">
                <a:sym typeface="Wingdings" panose="05000000000000000000" pitchFamily="2" charset="2"/>
              </a:rPr>
              <a:t>this becomes important as soon as we make the app available to our customers</a:t>
            </a:r>
            <a:r>
              <a:rPr lang="en-US" b="0" dirty="0">
                <a:sym typeface="Wingdings" panose="05000000000000000000" pitchFamily="2" charset="2"/>
              </a:rPr>
              <a:t>	</a:t>
            </a:r>
          </a:p>
          <a:p>
            <a:pPr algn="l"/>
            <a:r>
              <a:rPr lang="en-US" b="0" dirty="0">
                <a:latin typeface="+mj-lt"/>
              </a:rPr>
              <a:t>No redrawing of the map if filters are changed</a:t>
            </a:r>
          </a:p>
          <a:p>
            <a:pPr algn="l">
              <a:tabLst>
                <a:tab pos="358775" algn="l"/>
              </a:tabLst>
            </a:pPr>
            <a:r>
              <a:rPr lang="en-GB" sz="2400" b="0" dirty="0">
                <a:sym typeface="Wingdings" panose="05000000000000000000" pitchFamily="2" charset="2"/>
              </a:rPr>
              <a:t>		</a:t>
            </a:r>
            <a:r>
              <a:rPr lang="de-CH" b="0" cap="none" dirty="0" err="1">
                <a:sym typeface="Wingdings" panose="05000000000000000000" pitchFamily="2" charset="2"/>
              </a:rPr>
              <a:t>should</a:t>
            </a:r>
            <a:r>
              <a:rPr lang="de-CH" b="0" cap="none" dirty="0">
                <a:sym typeface="Wingdings" panose="05000000000000000000" pitchFamily="2" charset="2"/>
              </a:rPr>
              <a:t> </a:t>
            </a:r>
            <a:r>
              <a:rPr lang="de-CH" b="0" cap="none" dirty="0" err="1">
                <a:sym typeface="Wingdings" panose="05000000000000000000" pitchFamily="2" charset="2"/>
              </a:rPr>
              <a:t>be</a:t>
            </a:r>
            <a:r>
              <a:rPr lang="de-CH" b="0" cap="none" dirty="0">
                <a:sym typeface="Wingdings" panose="05000000000000000000" pitchFamily="2" charset="2"/>
              </a:rPr>
              <a:t> </a:t>
            </a:r>
            <a:r>
              <a:rPr lang="de-CH" b="0" cap="none" dirty="0" err="1">
                <a:sym typeface="Wingdings" panose="05000000000000000000" pitchFamily="2" charset="2"/>
              </a:rPr>
              <a:t>possible</a:t>
            </a:r>
            <a:r>
              <a:rPr lang="de-CH" b="0" cap="none" dirty="0">
                <a:sym typeface="Wingdings" panose="05000000000000000000" pitchFamily="2" charset="2"/>
              </a:rPr>
              <a:t> </a:t>
            </a:r>
            <a:r>
              <a:rPr lang="de-CH" b="0" cap="none" dirty="0" err="1">
                <a:sym typeface="Wingdings" panose="05000000000000000000" pitchFamily="2" charset="2"/>
              </a:rPr>
              <a:t>with</a:t>
            </a:r>
            <a:r>
              <a:rPr lang="de-CH" b="0" cap="none" dirty="0">
                <a:sym typeface="Wingdings" panose="05000000000000000000" pitchFamily="2" charset="2"/>
              </a:rPr>
              <a:t> </a:t>
            </a:r>
            <a:r>
              <a:rPr lang="de-CH" b="0" cap="none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leafletProxy</a:t>
            </a:r>
            <a:r>
              <a:rPr lang="de-CH" b="0" cap="none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</a:t>
            </a:r>
            <a:endParaRPr lang="en-US" b="0" cap="none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l"/>
            <a:r>
              <a:rPr lang="de-CH" b="0" dirty="0" err="1">
                <a:latin typeface="+mj-lt"/>
              </a:rPr>
              <a:t>Selection</a:t>
            </a:r>
            <a:r>
              <a:rPr lang="de-CH" b="0" dirty="0">
                <a:latin typeface="+mj-lt"/>
              </a:rPr>
              <a:t> </a:t>
            </a:r>
            <a:r>
              <a:rPr lang="de-CH" b="0" dirty="0" err="1">
                <a:latin typeface="+mj-lt"/>
              </a:rPr>
              <a:t>within</a:t>
            </a:r>
            <a:r>
              <a:rPr lang="de-CH" b="0" dirty="0">
                <a:latin typeface="+mj-lt"/>
              </a:rPr>
              <a:t> </a:t>
            </a:r>
            <a:r>
              <a:rPr lang="de-CH" b="0" dirty="0" err="1">
                <a:latin typeface="+mj-lt"/>
              </a:rPr>
              <a:t>the</a:t>
            </a:r>
            <a:r>
              <a:rPr lang="de-CH" b="0" dirty="0">
                <a:latin typeface="+mj-lt"/>
              </a:rPr>
              <a:t> </a:t>
            </a:r>
            <a:r>
              <a:rPr lang="de-CH" b="0" dirty="0" err="1">
                <a:latin typeface="+mj-lt"/>
              </a:rPr>
              <a:t>map</a:t>
            </a:r>
            <a:endParaRPr lang="en-US" b="0" dirty="0">
              <a:latin typeface="+mj-lt"/>
            </a:endParaRPr>
          </a:p>
          <a:p>
            <a:pPr algn="l">
              <a:tabLst>
                <a:tab pos="358775" algn="l"/>
              </a:tabLst>
            </a:pPr>
            <a:r>
              <a:rPr lang="en-US" b="0" dirty="0">
                <a:sym typeface="Wingdings" panose="05000000000000000000" pitchFamily="2" charset="2"/>
              </a:rPr>
              <a:t>		</a:t>
            </a:r>
            <a:r>
              <a:rPr lang="en-US" b="0" cap="none" dirty="0">
                <a:sym typeface="Wingdings" panose="05000000000000000000" pitchFamily="2" charset="2"/>
              </a:rPr>
              <a:t>should be possible with </a:t>
            </a:r>
            <a:r>
              <a:rPr lang="en-US" b="0" cap="none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crosstalk()</a:t>
            </a:r>
          </a:p>
          <a:p>
            <a:pPr algn="l"/>
            <a:endParaRPr lang="en-US" b="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6924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2"/>
          <p:cNvSpPr>
            <a:spLocks noGrp="1"/>
          </p:cNvSpPr>
          <p:nvPr>
            <p:ph type="ctrTitle"/>
          </p:nvPr>
        </p:nvSpPr>
        <p:spPr>
          <a:xfrm>
            <a:off x="1990725" y="655590"/>
            <a:ext cx="5381625" cy="4878435"/>
          </a:xfrm>
        </p:spPr>
        <p:txBody>
          <a:bodyPr/>
          <a:lstStyle/>
          <a:p>
            <a:r>
              <a:rPr lang="de-CH" sz="1600" dirty="0" smtClean="0">
                <a:solidFill>
                  <a:schemeClr val="accent1"/>
                </a:solidFill>
              </a:rPr>
              <a:t>Try out &amp; </a:t>
            </a:r>
            <a:r>
              <a:rPr lang="de-CH" sz="1600" dirty="0" err="1" smtClean="0">
                <a:solidFill>
                  <a:schemeClr val="accent1"/>
                </a:solidFill>
              </a:rPr>
              <a:t>play</a:t>
            </a:r>
            <a:r>
              <a:rPr lang="de-CH" sz="1600" dirty="0" smtClean="0">
                <a:solidFill>
                  <a:schemeClr val="accent1"/>
                </a:solidFill>
              </a:rPr>
              <a:t> </a:t>
            </a:r>
            <a:br>
              <a:rPr lang="de-CH" sz="1600" dirty="0" smtClean="0">
                <a:solidFill>
                  <a:schemeClr val="accent1"/>
                </a:solidFill>
              </a:rPr>
            </a:br>
            <a:r>
              <a:rPr lang="de-CH" sz="1600" dirty="0" err="1" smtClean="0">
                <a:solidFill>
                  <a:schemeClr val="accent1"/>
                </a:solidFill>
              </a:rPr>
              <a:t>yourself</a:t>
            </a:r>
            <a:r>
              <a:rPr lang="de-CH" sz="1600" dirty="0" smtClean="0">
                <a:solidFill>
                  <a:schemeClr val="accent1"/>
                </a:solidFill>
              </a:rPr>
              <a:t>:</a:t>
            </a:r>
            <a:r>
              <a:rPr lang="de-CH" sz="1600" dirty="0" smtClean="0"/>
              <a:t/>
            </a:r>
            <a:br>
              <a:rPr lang="de-CH" sz="1600" dirty="0" smtClean="0"/>
            </a:br>
            <a:r>
              <a:rPr lang="de-CH" sz="1600" dirty="0" smtClean="0"/>
              <a:t>maxzh.shinyapps.io/</a:t>
            </a:r>
            <a:r>
              <a:rPr lang="de-CH" sz="1600" dirty="0" err="1" smtClean="0"/>
              <a:t>zhreapp</a:t>
            </a:r>
            <a:r>
              <a:rPr lang="de-CH" sz="1600" dirty="0" smtClean="0"/>
              <a:t/>
            </a:r>
            <a:br>
              <a:rPr lang="de-CH" sz="1600" dirty="0" smtClean="0"/>
            </a:br>
            <a:r>
              <a:rPr lang="de-CH" sz="1600" dirty="0" smtClean="0"/>
              <a:t/>
            </a:r>
            <a:br>
              <a:rPr lang="de-CH" sz="1600" dirty="0" smtClean="0"/>
            </a:br>
            <a:r>
              <a:rPr lang="de-CH" sz="1600" dirty="0" smtClean="0">
                <a:solidFill>
                  <a:schemeClr val="accent1"/>
                </a:solidFill>
              </a:rPr>
              <a:t>FIND THE CODE OFF THE APP </a:t>
            </a:r>
            <a:br>
              <a:rPr lang="de-CH" sz="1600" dirty="0" smtClean="0">
                <a:solidFill>
                  <a:schemeClr val="accent1"/>
                </a:solidFill>
              </a:rPr>
            </a:br>
            <a:r>
              <a:rPr lang="de-CH" sz="1600" dirty="0" smtClean="0">
                <a:solidFill>
                  <a:schemeClr val="accent1"/>
                </a:solidFill>
              </a:rPr>
              <a:t>ON MY GITHUB ACCOUNT:</a:t>
            </a:r>
            <a:r>
              <a:rPr lang="de-CH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/>
            </a:r>
            <a:br>
              <a:rPr lang="de-CH" sz="16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de-CH" sz="1600" dirty="0" smtClean="0"/>
              <a:t>github.com/</a:t>
            </a:r>
            <a:r>
              <a:rPr lang="de-CH" sz="1600" dirty="0" err="1" smtClean="0"/>
              <a:t>mxgrttr</a:t>
            </a:r>
            <a:r>
              <a:rPr lang="de-CH" sz="1600" dirty="0" smtClean="0"/>
              <a:t>/</a:t>
            </a:r>
            <a:r>
              <a:rPr lang="de-CH" sz="1600" dirty="0" err="1" smtClean="0"/>
              <a:t>zhreapp</a:t>
            </a:r>
            <a:r>
              <a:rPr lang="de-CH" sz="1600" dirty="0" smtClean="0"/>
              <a:t/>
            </a:r>
            <a:br>
              <a:rPr lang="de-CH" sz="1600" dirty="0" smtClean="0"/>
            </a:br>
            <a:r>
              <a:rPr lang="de-CH" sz="1600" dirty="0"/>
              <a:t/>
            </a:r>
            <a:br>
              <a:rPr lang="de-CH" sz="1600" dirty="0"/>
            </a:br>
            <a:r>
              <a:rPr lang="de-CH" sz="1600" dirty="0" err="1">
                <a:solidFill>
                  <a:schemeClr val="accent1"/>
                </a:solidFill>
              </a:rPr>
              <a:t>keep</a:t>
            </a:r>
            <a:r>
              <a:rPr lang="de-CH" sz="1600" dirty="0">
                <a:solidFill>
                  <a:schemeClr val="accent1"/>
                </a:solidFill>
              </a:rPr>
              <a:t> in </a:t>
            </a:r>
            <a:r>
              <a:rPr lang="de-CH" sz="1600" dirty="0" err="1">
                <a:solidFill>
                  <a:schemeClr val="accent1"/>
                </a:solidFill>
              </a:rPr>
              <a:t>touch</a:t>
            </a:r>
            <a:r>
              <a:rPr lang="de-CH" sz="1600" dirty="0">
                <a:solidFill>
                  <a:schemeClr val="accent1"/>
                </a:solidFill>
              </a:rPr>
              <a:t>:</a:t>
            </a:r>
            <a:r>
              <a:rPr lang="de-CH" sz="1600" dirty="0" smtClean="0"/>
              <a:t/>
            </a:r>
            <a:br>
              <a:rPr lang="de-CH" sz="1600" dirty="0" smtClean="0"/>
            </a:br>
            <a:r>
              <a:rPr lang="de-CH" sz="1600" dirty="0" smtClean="0"/>
              <a:t>@</a:t>
            </a:r>
            <a:r>
              <a:rPr lang="de-CH" sz="1600" dirty="0" err="1" smtClean="0"/>
              <a:t>maxgruetter</a:t>
            </a:r>
            <a:r>
              <a:rPr lang="de-CH" sz="1600" dirty="0" smtClean="0"/>
              <a:t/>
            </a:r>
            <a:br>
              <a:rPr lang="de-CH" sz="1600" dirty="0" smtClean="0"/>
            </a:br>
            <a:r>
              <a:rPr lang="de-CH" sz="1400" dirty="0" smtClean="0"/>
              <a:t>max.gruetter@statistik.ji.zh.ch</a:t>
            </a:r>
            <a:endParaRPr lang="de-CH" sz="140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95" y="5758937"/>
            <a:ext cx="935493" cy="1080000"/>
          </a:xfrm>
          <a:prstGeom prst="rect">
            <a:avLst/>
          </a:prstGeom>
        </p:spPr>
      </p:pic>
      <p:pic>
        <p:nvPicPr>
          <p:cNvPr id="13" name="Grafi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86" y="5746274"/>
            <a:ext cx="932727" cy="1080000"/>
          </a:xfrm>
          <a:prstGeom prst="rect">
            <a:avLst/>
          </a:prstGeom>
        </p:spPr>
      </p:pic>
      <p:pic>
        <p:nvPicPr>
          <p:cNvPr id="15" name="Grafik 14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8" t="3369" r="6270" b="5129"/>
          <a:stretch/>
        </p:blipFill>
        <p:spPr>
          <a:xfrm>
            <a:off x="7826597" y="5740878"/>
            <a:ext cx="934264" cy="1080000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768" y="5758937"/>
            <a:ext cx="931864" cy="1080000"/>
          </a:xfrm>
          <a:prstGeom prst="rect">
            <a:avLst/>
          </a:prstGeom>
        </p:spPr>
      </p:pic>
      <p:pic>
        <p:nvPicPr>
          <p:cNvPr id="17" name="Grafik 16"/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014" y="5745641"/>
            <a:ext cx="931864" cy="1080000"/>
          </a:xfrm>
          <a:prstGeom prst="rect">
            <a:avLst/>
          </a:prstGeom>
        </p:spPr>
      </p:pic>
      <p:grpSp>
        <p:nvGrpSpPr>
          <p:cNvPr id="39" name="Gruppieren 38"/>
          <p:cNvGrpSpPr/>
          <p:nvPr/>
        </p:nvGrpSpPr>
        <p:grpSpPr>
          <a:xfrm>
            <a:off x="1297700" y="5758937"/>
            <a:ext cx="947729" cy="1080000"/>
            <a:chOff x="3606818" y="796763"/>
            <a:chExt cx="947729" cy="1080000"/>
          </a:xfrm>
        </p:grpSpPr>
        <p:pic>
          <p:nvPicPr>
            <p:cNvPr id="28" name="Grafik 27"/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6818" y="796763"/>
              <a:ext cx="931864" cy="1080000"/>
            </a:xfrm>
            <a:prstGeom prst="rect">
              <a:avLst/>
            </a:prstGeom>
          </p:spPr>
        </p:pic>
        <p:sp>
          <p:nvSpPr>
            <p:cNvPr id="29" name="Textfeld 28"/>
            <p:cNvSpPr txBox="1"/>
            <p:nvPr/>
          </p:nvSpPr>
          <p:spPr>
            <a:xfrm>
              <a:off x="3606818" y="1161784"/>
              <a:ext cx="947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dirty="0" err="1">
                  <a:solidFill>
                    <a:schemeClr val="accent1">
                      <a:lumMod val="75000"/>
                    </a:schemeClr>
                  </a:solidFill>
                  <a:latin typeface="Bernard MT Condensed" panose="02050806060905020404" pitchFamily="18" charset="0"/>
                </a:rPr>
                <a:t>leaflet</a:t>
              </a:r>
              <a:endParaRPr lang="de-CH" dirty="0">
                <a:solidFill>
                  <a:schemeClr val="accent1">
                    <a:lumMod val="75000"/>
                  </a:schemeClr>
                </a:solidFill>
                <a:latin typeface="Bernard MT Condensed" panose="02050806060905020404" pitchFamily="18" charset="0"/>
              </a:endParaRPr>
            </a:p>
          </p:txBody>
        </p:sp>
      </p:grpSp>
      <p:grpSp>
        <p:nvGrpSpPr>
          <p:cNvPr id="38" name="Gruppieren 37"/>
          <p:cNvGrpSpPr/>
          <p:nvPr/>
        </p:nvGrpSpPr>
        <p:grpSpPr>
          <a:xfrm>
            <a:off x="5025364" y="5746113"/>
            <a:ext cx="947729" cy="1080000"/>
            <a:chOff x="3759218" y="949163"/>
            <a:chExt cx="947729" cy="1080000"/>
          </a:xfrm>
        </p:grpSpPr>
        <p:pic>
          <p:nvPicPr>
            <p:cNvPr id="30" name="Grafik 29"/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59218" y="949163"/>
              <a:ext cx="931864" cy="1080000"/>
            </a:xfrm>
            <a:prstGeom prst="rect">
              <a:avLst/>
            </a:prstGeom>
          </p:spPr>
        </p:pic>
        <p:sp>
          <p:nvSpPr>
            <p:cNvPr id="31" name="Textfeld 30"/>
            <p:cNvSpPr txBox="1"/>
            <p:nvPr/>
          </p:nvSpPr>
          <p:spPr>
            <a:xfrm>
              <a:off x="3759218" y="1314184"/>
              <a:ext cx="947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dirty="0" err="1">
                  <a:solidFill>
                    <a:schemeClr val="accent1">
                      <a:lumMod val="75000"/>
                    </a:schemeClr>
                  </a:solidFill>
                  <a:latin typeface="Bernard MT Condensed" panose="02050806060905020404" pitchFamily="18" charset="0"/>
                </a:rPr>
                <a:t>tmap</a:t>
              </a:r>
              <a:endParaRPr lang="de-CH" dirty="0">
                <a:solidFill>
                  <a:schemeClr val="accent1">
                    <a:lumMod val="75000"/>
                  </a:schemeClr>
                </a:solidFill>
                <a:latin typeface="Bernard MT Condensed" panose="02050806060905020404" pitchFamily="18" charset="0"/>
              </a:endParaRPr>
            </a:p>
          </p:txBody>
        </p:sp>
      </p:grpSp>
      <p:grpSp>
        <p:nvGrpSpPr>
          <p:cNvPr id="37" name="Gruppieren 36"/>
          <p:cNvGrpSpPr/>
          <p:nvPr/>
        </p:nvGrpSpPr>
        <p:grpSpPr>
          <a:xfrm>
            <a:off x="3158483" y="5751037"/>
            <a:ext cx="947729" cy="1080000"/>
            <a:chOff x="3911618" y="1101563"/>
            <a:chExt cx="947729" cy="1080000"/>
          </a:xfrm>
        </p:grpSpPr>
        <p:pic>
          <p:nvPicPr>
            <p:cNvPr id="32" name="Grafik 31"/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11618" y="1101563"/>
              <a:ext cx="931864" cy="1080000"/>
            </a:xfrm>
            <a:prstGeom prst="rect">
              <a:avLst/>
            </a:prstGeom>
          </p:spPr>
        </p:pic>
        <p:sp>
          <p:nvSpPr>
            <p:cNvPr id="33" name="Textfeld 32"/>
            <p:cNvSpPr txBox="1"/>
            <p:nvPr/>
          </p:nvSpPr>
          <p:spPr>
            <a:xfrm>
              <a:off x="3911618" y="1466584"/>
              <a:ext cx="947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dirty="0" err="1">
                  <a:solidFill>
                    <a:schemeClr val="accent1">
                      <a:lumMod val="75000"/>
                    </a:schemeClr>
                  </a:solidFill>
                  <a:latin typeface="Bernard MT Condensed" panose="02050806060905020404" pitchFamily="18" charset="0"/>
                </a:rPr>
                <a:t>distrr</a:t>
              </a:r>
              <a:endParaRPr lang="de-CH" dirty="0">
                <a:solidFill>
                  <a:schemeClr val="accent1">
                    <a:lumMod val="75000"/>
                  </a:schemeClr>
                </a:solidFill>
                <a:latin typeface="Bernard MT Condensed" panose="02050806060905020404" pitchFamily="18" charset="0"/>
              </a:endParaRPr>
            </a:p>
          </p:txBody>
        </p:sp>
      </p:grpSp>
      <p:grpSp>
        <p:nvGrpSpPr>
          <p:cNvPr id="36" name="Gruppieren 35"/>
          <p:cNvGrpSpPr/>
          <p:nvPr/>
        </p:nvGrpSpPr>
        <p:grpSpPr>
          <a:xfrm>
            <a:off x="6896742" y="5741189"/>
            <a:ext cx="947729" cy="1080000"/>
            <a:chOff x="4064018" y="1253963"/>
            <a:chExt cx="947729" cy="1080000"/>
          </a:xfrm>
        </p:grpSpPr>
        <p:pic>
          <p:nvPicPr>
            <p:cNvPr id="34" name="Grafik 33"/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4018" y="1253963"/>
              <a:ext cx="931864" cy="1080000"/>
            </a:xfrm>
            <a:prstGeom prst="rect">
              <a:avLst/>
            </a:prstGeom>
          </p:spPr>
        </p:pic>
        <p:sp>
          <p:nvSpPr>
            <p:cNvPr id="35" name="Textfeld 34"/>
            <p:cNvSpPr txBox="1"/>
            <p:nvPr/>
          </p:nvSpPr>
          <p:spPr>
            <a:xfrm>
              <a:off x="4064018" y="1618984"/>
              <a:ext cx="947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dirty="0" err="1">
                  <a:solidFill>
                    <a:schemeClr val="accent1">
                      <a:lumMod val="75000"/>
                    </a:schemeClr>
                  </a:solidFill>
                  <a:latin typeface="Bernard MT Condensed" panose="02050806060905020404" pitchFamily="18" charset="0"/>
                </a:rPr>
                <a:t>sp</a:t>
              </a:r>
              <a:endParaRPr lang="de-CH" dirty="0">
                <a:solidFill>
                  <a:schemeClr val="accent1">
                    <a:lumMod val="75000"/>
                  </a:schemeClr>
                </a:solidFill>
                <a:latin typeface="Bernard MT Condensed" panose="02050806060905020404" pitchFamily="18" charset="0"/>
              </a:endParaRPr>
            </a:p>
          </p:txBody>
        </p:sp>
      </p:grpSp>
      <p:sp>
        <p:nvSpPr>
          <p:cNvPr id="21" name="Textfeld 20"/>
          <p:cNvSpPr txBox="1"/>
          <p:nvPr/>
        </p:nvSpPr>
        <p:spPr>
          <a:xfrm rot="3206394">
            <a:off x="2351437" y="1556254"/>
            <a:ext cx="5557516" cy="4493366"/>
          </a:xfrm>
          <a:prstGeom prst="rect">
            <a:avLst/>
          </a:prstGeom>
          <a:noFill/>
        </p:spPr>
        <p:txBody>
          <a:bodyPr wrap="none" rtlCol="0">
            <a:prstTxWarp prst="textArchUp">
              <a:avLst/>
            </a:prstTxWarp>
            <a:spAutoFit/>
          </a:bodyPr>
          <a:lstStyle/>
          <a:p>
            <a:r>
              <a:rPr lang="de-CH" sz="4400" dirty="0" err="1" smtClean="0">
                <a:solidFill>
                  <a:schemeClr val="tx2"/>
                </a:solidFill>
                <a:latin typeface="+mj-lt"/>
              </a:rPr>
              <a:t>Thank</a:t>
            </a:r>
            <a:r>
              <a:rPr lang="de-CH" sz="4400" dirty="0" smtClean="0">
                <a:solidFill>
                  <a:schemeClr val="tx2"/>
                </a:solidFill>
                <a:latin typeface="+mj-lt"/>
              </a:rPr>
              <a:t> </a:t>
            </a:r>
            <a:r>
              <a:rPr lang="de-CH" sz="4400" dirty="0" err="1" smtClean="0">
                <a:solidFill>
                  <a:schemeClr val="tx2"/>
                </a:solidFill>
                <a:latin typeface="+mj-lt"/>
              </a:rPr>
              <a:t>you</a:t>
            </a:r>
            <a:r>
              <a:rPr lang="de-CH" sz="4400" dirty="0" smtClean="0">
                <a:solidFill>
                  <a:schemeClr val="tx2"/>
                </a:solidFill>
                <a:latin typeface="+mj-lt"/>
              </a:rPr>
              <a:t>!   </a:t>
            </a:r>
            <a:endParaRPr lang="de-CH" sz="44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52866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0" tmFilter="0, 0; .2, .5; .8, .5; 1, 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250" autoRev="1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TM10001106[[fn=Abzeichen]]</Template>
  <TotalTime>0</TotalTime>
  <Words>143</Words>
  <Application>Microsoft Office PowerPoint</Application>
  <PresentationFormat>Bildschirmpräsentation (4:3)</PresentationFormat>
  <Paragraphs>67</Paragraphs>
  <Slides>7</Slides>
  <Notes>7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5" baseType="lpstr">
      <vt:lpstr>Arial</vt:lpstr>
      <vt:lpstr>Bernard MT Condensed</vt:lpstr>
      <vt:lpstr>Calibri</vt:lpstr>
      <vt:lpstr>Courier New</vt:lpstr>
      <vt:lpstr>Gill Sans MT</vt:lpstr>
      <vt:lpstr>Impact</vt:lpstr>
      <vt:lpstr>Wingdings</vt:lpstr>
      <vt:lpstr>Badge</vt:lpstr>
      <vt:lpstr>Zurich Real Estate APP</vt:lpstr>
      <vt:lpstr>PowerPoint-Präsentation</vt:lpstr>
      <vt:lpstr>ZHRE APP: CONCEPT</vt:lpstr>
      <vt:lpstr>PowerPoint-Präsentation</vt:lpstr>
      <vt:lpstr>ZHRE APP: solved challenges</vt:lpstr>
      <vt:lpstr>ZHRE APP: pending challenges</vt:lpstr>
      <vt:lpstr>Try out &amp; play  yourself: maxzh.shinyapps.io/zhreapp  FIND THE CODE OFF THE APP  ON MY GITHUB ACCOUNT: github.com/mxgrttr/zhreapp  keep in touch: @maxgruetter max.gruetter@statistik.ji.zh.ch</vt:lpstr>
    </vt:vector>
  </TitlesOfParts>
  <Company>JI Kanton Zuerich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ZurichRealEstate APP</dc:title>
  <dc:creator>Grütter, Max</dc:creator>
  <cp:lastModifiedBy>Max Grütter</cp:lastModifiedBy>
  <cp:revision>43</cp:revision>
  <dcterms:created xsi:type="dcterms:W3CDTF">2018-05-08T05:44:49Z</dcterms:created>
  <dcterms:modified xsi:type="dcterms:W3CDTF">2018-05-12T12:32:43Z</dcterms:modified>
  <cp:version>1.0</cp:version>
</cp:coreProperties>
</file>

<file path=docProps/thumbnail.jpeg>
</file>